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drawings/drawing6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7" r:id="rId2"/>
    <p:sldMasterId id="2147483662" r:id="rId3"/>
    <p:sldMasterId id="2147483696" r:id="rId4"/>
    <p:sldMasterId id="2147483709" r:id="rId5"/>
  </p:sldMasterIdLst>
  <p:notesMasterIdLst>
    <p:notesMasterId r:id="rId35"/>
  </p:notesMasterIdLst>
  <p:handoutMasterIdLst>
    <p:handoutMasterId r:id="rId36"/>
  </p:handoutMasterIdLst>
  <p:sldIdLst>
    <p:sldId id="268" r:id="rId6"/>
    <p:sldId id="472" r:id="rId7"/>
    <p:sldId id="593" r:id="rId8"/>
    <p:sldId id="594" r:id="rId9"/>
    <p:sldId id="260" r:id="rId10"/>
    <p:sldId id="541" r:id="rId11"/>
    <p:sldId id="261" r:id="rId12"/>
    <p:sldId id="425" r:id="rId13"/>
    <p:sldId id="547" r:id="rId14"/>
    <p:sldId id="477" r:id="rId15"/>
    <p:sldId id="426" r:id="rId16"/>
    <p:sldId id="439" r:id="rId17"/>
    <p:sldId id="442" r:id="rId18"/>
    <p:sldId id="443" r:id="rId19"/>
    <p:sldId id="444" r:id="rId20"/>
    <p:sldId id="445" r:id="rId21"/>
    <p:sldId id="449" r:id="rId22"/>
    <p:sldId id="562" r:id="rId23"/>
    <p:sldId id="587" r:id="rId24"/>
    <p:sldId id="451" r:id="rId25"/>
    <p:sldId id="292" r:id="rId26"/>
    <p:sldId id="453" r:id="rId27"/>
    <p:sldId id="454" r:id="rId28"/>
    <p:sldId id="452" r:id="rId29"/>
    <p:sldId id="488" r:id="rId30"/>
    <p:sldId id="502" r:id="rId31"/>
    <p:sldId id="490" r:id="rId32"/>
    <p:sldId id="465" r:id="rId33"/>
    <p:sldId id="274" r:id="rId3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C55"/>
    <a:srgbClr val="FBFFD5"/>
    <a:srgbClr val="FFF8D5"/>
    <a:srgbClr val="FFF3B3"/>
    <a:srgbClr val="FFF9CD"/>
    <a:srgbClr val="FFF7BD"/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5" d="100"/>
          <a:sy n="65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257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gonzalezo\Documents\Trabajos_celade\envejecimiento_2018\graficos_pptpaul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mtur\Dropbox\computador_velho_XPS_400\Ron_Lee\march_2009\figures_tables_chapter_book_turraetal_2009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mtur\AppData\Local\Temp\Rar$DIa8804.21325\El%20Salvador%20LCD%20desagregacion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gonzalezo\Documents\Trabajos_celade\envejecimiento_2018\graficos_pptpaul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gonzalezo\Documents\Trabajos_celade\envejecimiento_2018\graficos_pptpaulo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gonzalezo\Documents\Trabajos_celade\envejecimiento_2018\graficos_pptpaul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E:\4_El%20Salvador_Honduras_ASP-NTA\Presentaciones\Ultimas\nta.lac.profiles_8%20countries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E:\4_El%20Salvador_Honduras_ASP-NTA\Presentaciones\Ultimas\nta.lac.profiles_8%20countries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E:\4_El%20Salvador_Honduras_ASP-NTA\Presentaciones\Ultimas\nta.lac.profiles_8%20countries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E:\4_El%20Salvador_Honduras_ASP-NTA\Presentaciones\Ultimas\nta.lac.profiles_8%20countri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650714573025049E-2"/>
          <c:y val="2.3192884589731084E-2"/>
          <c:w val="0.95261483949713011"/>
          <c:h val="0.86611623861853271"/>
        </c:manualLayout>
      </c:layout>
      <c:lineChart>
        <c:grouping val="standard"/>
        <c:varyColors val="0"/>
        <c:ser>
          <c:idx val="1"/>
          <c:order val="0"/>
          <c:tx>
            <c:strRef>
              <c:f>Sheet1!$A$44</c:f>
              <c:strCache>
                <c:ptCount val="1"/>
                <c:pt idx="0">
                  <c:v>Caribe</c:v>
                </c:pt>
              </c:strCache>
            </c:strRef>
          </c:tx>
          <c:spPr>
            <a:ln w="38100" cap="rnd">
              <a:solidFill>
                <a:schemeClr val="accent2">
                  <a:lumMod val="75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Sheet1!$B$42:$F$42</c:f>
              <c:strCache>
                <c:ptCount val="5"/>
                <c:pt idx="0">
                  <c:v>1965-1970</c:v>
                </c:pt>
                <c:pt idx="1">
                  <c:v>2000 - 2005</c:v>
                </c:pt>
                <c:pt idx="2">
                  <c:v>2015 - 2020</c:v>
                </c:pt>
                <c:pt idx="3">
                  <c:v>2030 - 2035</c:v>
                </c:pt>
                <c:pt idx="4">
                  <c:v>2060 - 2065</c:v>
                </c:pt>
              </c:strCache>
            </c:strRef>
          </c:cat>
          <c:val>
            <c:numRef>
              <c:f>Sheet1!$B$44:$F$44</c:f>
              <c:numCache>
                <c:formatCode>General</c:formatCode>
                <c:ptCount val="5"/>
                <c:pt idx="0">
                  <c:v>5.01</c:v>
                </c:pt>
                <c:pt idx="1">
                  <c:v>2.5</c:v>
                </c:pt>
                <c:pt idx="2">
                  <c:v>2.19</c:v>
                </c:pt>
                <c:pt idx="3">
                  <c:v>1.98</c:v>
                </c:pt>
                <c:pt idx="4">
                  <c:v>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76-42FD-B47F-D104D8BAAF7F}"/>
            </c:ext>
          </c:extLst>
        </c:ser>
        <c:ser>
          <c:idx val="2"/>
          <c:order val="1"/>
          <c:tx>
            <c:strRef>
              <c:f>Sheet1!$A$45</c:f>
              <c:strCache>
                <c:ptCount val="1"/>
                <c:pt idx="0">
                  <c:v>Centroamérica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Sheet1!$B$42:$F$42</c:f>
              <c:strCache>
                <c:ptCount val="5"/>
                <c:pt idx="0">
                  <c:v>1965-1970</c:v>
                </c:pt>
                <c:pt idx="1">
                  <c:v>2000 - 2005</c:v>
                </c:pt>
                <c:pt idx="2">
                  <c:v>2015 - 2020</c:v>
                </c:pt>
                <c:pt idx="3">
                  <c:v>2030 - 2035</c:v>
                </c:pt>
                <c:pt idx="4">
                  <c:v>2060 - 2065</c:v>
                </c:pt>
              </c:strCache>
            </c:strRef>
          </c:cat>
          <c:val>
            <c:numRef>
              <c:f>Sheet1!$B$45:$F$45</c:f>
              <c:numCache>
                <c:formatCode>General</c:formatCode>
                <c:ptCount val="5"/>
                <c:pt idx="0">
                  <c:v>6.65</c:v>
                </c:pt>
                <c:pt idx="1">
                  <c:v>2.79</c:v>
                </c:pt>
                <c:pt idx="2">
                  <c:v>2.21</c:v>
                </c:pt>
                <c:pt idx="3">
                  <c:v>1.9</c:v>
                </c:pt>
                <c:pt idx="4">
                  <c:v>1.77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76-42FD-B47F-D104D8BAAF7F}"/>
            </c:ext>
          </c:extLst>
        </c:ser>
        <c:ser>
          <c:idx val="3"/>
          <c:order val="2"/>
          <c:tx>
            <c:strRef>
              <c:f>Sheet1!$A$46</c:f>
              <c:strCache>
                <c:ptCount val="1"/>
                <c:pt idx="0">
                  <c:v>América del Sur</c:v>
                </c:pt>
              </c:strCache>
            </c:strRef>
          </c:tx>
          <c:spPr>
            <a:ln w="38100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Sheet1!$B$42:$F$42</c:f>
              <c:strCache>
                <c:ptCount val="5"/>
                <c:pt idx="0">
                  <c:v>1965-1970</c:v>
                </c:pt>
                <c:pt idx="1">
                  <c:v>2000 - 2005</c:v>
                </c:pt>
                <c:pt idx="2">
                  <c:v>2015 - 2020</c:v>
                </c:pt>
                <c:pt idx="3">
                  <c:v>2030 - 2035</c:v>
                </c:pt>
                <c:pt idx="4">
                  <c:v>2060 - 2065</c:v>
                </c:pt>
              </c:strCache>
            </c:strRef>
          </c:cat>
          <c:val>
            <c:numRef>
              <c:f>Sheet1!$B$46:$F$46</c:f>
              <c:numCache>
                <c:formatCode>General</c:formatCode>
                <c:ptCount val="5"/>
                <c:pt idx="0">
                  <c:v>5.22</c:v>
                </c:pt>
                <c:pt idx="1">
                  <c:v>2.41</c:v>
                </c:pt>
                <c:pt idx="2">
                  <c:v>1.96</c:v>
                </c:pt>
                <c:pt idx="3">
                  <c:v>1.81</c:v>
                </c:pt>
                <c:pt idx="4">
                  <c:v>1.77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76-42FD-B47F-D104D8BAAF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2980864"/>
        <c:axId val="362982400"/>
      </c:lineChart>
      <c:catAx>
        <c:axId val="36298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982400"/>
        <c:crosses val="autoZero"/>
        <c:auto val="1"/>
        <c:lblAlgn val="ctr"/>
        <c:lblOffset val="100"/>
        <c:noMultiLvlLbl val="0"/>
      </c:catAx>
      <c:valAx>
        <c:axId val="362982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980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spPr>
            <a:ln w="28575">
              <a:solidFill>
                <a:srgbClr val="0070C0"/>
              </a:solidFill>
            </a:ln>
          </c:spPr>
          <c:marker>
            <c:symbol val="none"/>
          </c:marker>
          <c:val>
            <c:numRef>
              <c:f>'Figure 1'!$AA$5:$AA$95</c:f>
              <c:numCache>
                <c:formatCode>General</c:formatCode>
                <c:ptCount val="91"/>
                <c:pt idx="0">
                  <c:v>0.19824468678483667</c:v>
                </c:pt>
                <c:pt idx="1">
                  <c:v>0.29330532523231423</c:v>
                </c:pt>
                <c:pt idx="2">
                  <c:v>0.39169093063929522</c:v>
                </c:pt>
                <c:pt idx="3">
                  <c:v>0.40235722259082829</c:v>
                </c:pt>
                <c:pt idx="4">
                  <c:v>0.41533218644705305</c:v>
                </c:pt>
                <c:pt idx="5">
                  <c:v>0.44351359322799966</c:v>
                </c:pt>
                <c:pt idx="6">
                  <c:v>0.47719456441661212</c:v>
                </c:pt>
                <c:pt idx="7">
                  <c:v>0.48438329084171922</c:v>
                </c:pt>
                <c:pt idx="8">
                  <c:v>0.51622619718765994</c:v>
                </c:pt>
                <c:pt idx="9">
                  <c:v>0.53107880085714532</c:v>
                </c:pt>
                <c:pt idx="10">
                  <c:v>0.55876821872325144</c:v>
                </c:pt>
                <c:pt idx="11">
                  <c:v>0.57127892122800439</c:v>
                </c:pt>
                <c:pt idx="12">
                  <c:v>0.59732963490254809</c:v>
                </c:pt>
                <c:pt idx="13">
                  <c:v>0.61035430105947397</c:v>
                </c:pt>
                <c:pt idx="14">
                  <c:v>0.63354223375339802</c:v>
                </c:pt>
                <c:pt idx="15">
                  <c:v>0.61022069993807881</c:v>
                </c:pt>
                <c:pt idx="16">
                  <c:v>0.60983175845555815</c:v>
                </c:pt>
                <c:pt idx="17">
                  <c:v>0.58922809940365661</c:v>
                </c:pt>
                <c:pt idx="18">
                  <c:v>0.54370070758177191</c:v>
                </c:pt>
                <c:pt idx="19">
                  <c:v>0.46886346288307473</c:v>
                </c:pt>
                <c:pt idx="20">
                  <c:v>0.42009396273768851</c:v>
                </c:pt>
                <c:pt idx="21">
                  <c:v>0.36360085347112148</c:v>
                </c:pt>
                <c:pt idx="22">
                  <c:v>0.30438355853040461</c:v>
                </c:pt>
                <c:pt idx="23">
                  <c:v>0.22242111602156381</c:v>
                </c:pt>
                <c:pt idx="24">
                  <c:v>0.1400825013707914</c:v>
                </c:pt>
                <c:pt idx="25">
                  <c:v>6.0098120299909595E-2</c:v>
                </c:pt>
                <c:pt idx="26">
                  <c:v>-1.36653929342596E-2</c:v>
                </c:pt>
                <c:pt idx="27">
                  <c:v>-7.7884738435415643E-2</c:v>
                </c:pt>
                <c:pt idx="28">
                  <c:v>-0.1321506651977663</c:v>
                </c:pt>
                <c:pt idx="29">
                  <c:v>-0.17594355882455079</c:v>
                </c:pt>
                <c:pt idx="30">
                  <c:v>-0.20819347833684487</c:v>
                </c:pt>
                <c:pt idx="31">
                  <c:v>-0.230609544855604</c:v>
                </c:pt>
                <c:pt idx="32">
                  <c:v>-0.24405081046262125</c:v>
                </c:pt>
                <c:pt idx="33">
                  <c:v>-0.24802294008398443</c:v>
                </c:pt>
                <c:pt idx="34">
                  <c:v>-0.24925492017103276</c:v>
                </c:pt>
                <c:pt idx="35">
                  <c:v>-0.24916741908223011</c:v>
                </c:pt>
                <c:pt idx="36">
                  <c:v>-0.2439949233294218</c:v>
                </c:pt>
                <c:pt idx="37">
                  <c:v>-0.24018143714456228</c:v>
                </c:pt>
                <c:pt idx="38">
                  <c:v>-0.23434751933448247</c:v>
                </c:pt>
                <c:pt idx="39">
                  <c:v>-0.23270530038066178</c:v>
                </c:pt>
                <c:pt idx="40">
                  <c:v>-0.22547611955943589</c:v>
                </c:pt>
                <c:pt idx="41">
                  <c:v>-0.21810626764247587</c:v>
                </c:pt>
                <c:pt idx="42">
                  <c:v>-0.21558783236230986</c:v>
                </c:pt>
                <c:pt idx="43">
                  <c:v>-0.23692290552844583</c:v>
                </c:pt>
                <c:pt idx="44">
                  <c:v>-0.25351761516681542</c:v>
                </c:pt>
                <c:pt idx="45">
                  <c:v>-0.27299001564491826</c:v>
                </c:pt>
                <c:pt idx="46">
                  <c:v>-0.28632774996636345</c:v>
                </c:pt>
                <c:pt idx="47">
                  <c:v>-0.29473460304058263</c:v>
                </c:pt>
                <c:pt idx="48">
                  <c:v>-0.26755534071170212</c:v>
                </c:pt>
                <c:pt idx="49">
                  <c:v>-0.22523443566989929</c:v>
                </c:pt>
                <c:pt idx="50">
                  <c:v>-0.17632289435648207</c:v>
                </c:pt>
                <c:pt idx="51">
                  <c:v>-0.12230377658357437</c:v>
                </c:pt>
                <c:pt idx="52">
                  <c:v>-6.6173132000091214E-2</c:v>
                </c:pt>
                <c:pt idx="53">
                  <c:v>-2.8251949885197618E-2</c:v>
                </c:pt>
                <c:pt idx="54">
                  <c:v>1.2250072524389295E-2</c:v>
                </c:pt>
                <c:pt idx="55">
                  <c:v>5.2714443262515981E-2</c:v>
                </c:pt>
                <c:pt idx="56">
                  <c:v>8.65714994282345E-2</c:v>
                </c:pt>
                <c:pt idx="57">
                  <c:v>0.12474897295701315</c:v>
                </c:pt>
                <c:pt idx="58">
                  <c:v>0.16300837018362141</c:v>
                </c:pt>
                <c:pt idx="59">
                  <c:v>0.19891332869216677</c:v>
                </c:pt>
                <c:pt idx="60">
                  <c:v>0.23151389491201152</c:v>
                </c:pt>
                <c:pt idx="61">
                  <c:v>0.26504301918316653</c:v>
                </c:pt>
                <c:pt idx="62">
                  <c:v>0.29786164126194986</c:v>
                </c:pt>
                <c:pt idx="63">
                  <c:v>0.33434902392409399</c:v>
                </c:pt>
                <c:pt idx="64">
                  <c:v>0.36888941816731979</c:v>
                </c:pt>
                <c:pt idx="65">
                  <c:v>0.40389456983278904</c:v>
                </c:pt>
                <c:pt idx="66">
                  <c:v>0.43764149081208531</c:v>
                </c:pt>
                <c:pt idx="67">
                  <c:v>0.46800694247301206</c:v>
                </c:pt>
                <c:pt idx="68">
                  <c:v>0.51183633367475645</c:v>
                </c:pt>
                <c:pt idx="69">
                  <c:v>0.55042051307861228</c:v>
                </c:pt>
                <c:pt idx="70">
                  <c:v>0.58059542830279198</c:v>
                </c:pt>
                <c:pt idx="71">
                  <c:v>0.60721332130267636</c:v>
                </c:pt>
                <c:pt idx="72">
                  <c:v>0.62751237775559521</c:v>
                </c:pt>
                <c:pt idx="73">
                  <c:v>0.64372783908725151</c:v>
                </c:pt>
                <c:pt idx="74">
                  <c:v>0.66166528505470834</c:v>
                </c:pt>
                <c:pt idx="75">
                  <c:v>0.67682662803679272</c:v>
                </c:pt>
                <c:pt idx="76">
                  <c:v>0.69471394373111861</c:v>
                </c:pt>
                <c:pt idx="77">
                  <c:v>0.71004121342239279</c:v>
                </c:pt>
                <c:pt idx="78">
                  <c:v>0.72578368757199008</c:v>
                </c:pt>
                <c:pt idx="79">
                  <c:v>0.73501101456286344</c:v>
                </c:pt>
                <c:pt idx="80">
                  <c:v>0.74240275562330771</c:v>
                </c:pt>
                <c:pt idx="81">
                  <c:v>0.7483869930513497</c:v>
                </c:pt>
                <c:pt idx="82">
                  <c:v>0.75495117761784003</c:v>
                </c:pt>
                <c:pt idx="83">
                  <c:v>0.75983945390507357</c:v>
                </c:pt>
                <c:pt idx="84">
                  <c:v>0.76579708310651906</c:v>
                </c:pt>
                <c:pt idx="85">
                  <c:v>0.77002744539274959</c:v>
                </c:pt>
                <c:pt idx="86">
                  <c:v>0.77124363681040475</c:v>
                </c:pt>
                <c:pt idx="87">
                  <c:v>0.77324746029062841</c:v>
                </c:pt>
                <c:pt idx="88">
                  <c:v>0.77262094161963535</c:v>
                </c:pt>
                <c:pt idx="89">
                  <c:v>0.76475523952280011</c:v>
                </c:pt>
                <c:pt idx="90">
                  <c:v>0.75645000862374534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80-4DB0-AEE4-9E54CBBD1653}"/>
            </c:ext>
          </c:extLst>
        </c:ser>
        <c:ser>
          <c:idx val="2"/>
          <c:order val="1"/>
          <c:spPr>
            <a:ln w="3175"/>
          </c:spPr>
          <c:marker>
            <c:symbol val="none"/>
          </c:marker>
          <c:val>
            <c:numRef>
              <c:f>'Figure 1'!$AE$5:$AE$95</c:f>
              <c:numCache>
                <c:formatCode>General</c:formatCode>
                <c:ptCount val="91"/>
                <c:pt idx="0">
                  <c:v>0.21662540160525059</c:v>
                </c:pt>
                <c:pt idx="1">
                  <c:v>0.22833344057108343</c:v>
                </c:pt>
                <c:pt idx="2">
                  <c:v>0.23408016147963953</c:v>
                </c:pt>
                <c:pt idx="3">
                  <c:v>0.24715802671633644</c:v>
                </c:pt>
                <c:pt idx="4">
                  <c:v>0.25650056715956898</c:v>
                </c:pt>
                <c:pt idx="5">
                  <c:v>0.25952730685428771</c:v>
                </c:pt>
                <c:pt idx="6">
                  <c:v>0.29442139755723584</c:v>
                </c:pt>
                <c:pt idx="7">
                  <c:v>0.31245403776636321</c:v>
                </c:pt>
                <c:pt idx="8">
                  <c:v>0.32679406494823882</c:v>
                </c:pt>
                <c:pt idx="9">
                  <c:v>0.33252077263696073</c:v>
                </c:pt>
                <c:pt idx="10">
                  <c:v>0.35725935178548429</c:v>
                </c:pt>
                <c:pt idx="11">
                  <c:v>0.36490188671500695</c:v>
                </c:pt>
                <c:pt idx="12">
                  <c:v>0.36958165224564943</c:v>
                </c:pt>
                <c:pt idx="13">
                  <c:v>0.36001195728376501</c:v>
                </c:pt>
                <c:pt idx="14">
                  <c:v>0.34922001876082936</c:v>
                </c:pt>
                <c:pt idx="15">
                  <c:v>0.32168439687931444</c:v>
                </c:pt>
                <c:pt idx="16">
                  <c:v>0.28944919199551206</c:v>
                </c:pt>
                <c:pt idx="17">
                  <c:v>0.23812407178856723</c:v>
                </c:pt>
                <c:pt idx="18">
                  <c:v>0.15888593652494387</c:v>
                </c:pt>
                <c:pt idx="19">
                  <c:v>8.1694633859166185E-2</c:v>
                </c:pt>
                <c:pt idx="20">
                  <c:v>3.5572280039745572E-3</c:v>
                </c:pt>
                <c:pt idx="21">
                  <c:v>-6.5557541832118746E-2</c:v>
                </c:pt>
                <c:pt idx="22">
                  <c:v>-0.12464452058078136</c:v>
                </c:pt>
                <c:pt idx="23">
                  <c:v>-0.2029286996481019</c:v>
                </c:pt>
                <c:pt idx="24">
                  <c:v>-0.27927404524255833</c:v>
                </c:pt>
                <c:pt idx="25">
                  <c:v>-0.33252006907574477</c:v>
                </c:pt>
                <c:pt idx="26">
                  <c:v>-0.37829159354822589</c:v>
                </c:pt>
                <c:pt idx="27">
                  <c:v>-0.40348505713227006</c:v>
                </c:pt>
                <c:pt idx="28">
                  <c:v>-0.41226046748149359</c:v>
                </c:pt>
                <c:pt idx="29">
                  <c:v>-0.41813664613054946</c:v>
                </c:pt>
                <c:pt idx="30">
                  <c:v>-0.4368624838606861</c:v>
                </c:pt>
                <c:pt idx="31">
                  <c:v>-0.4678613490522458</c:v>
                </c:pt>
                <c:pt idx="32">
                  <c:v>-0.49312984642341301</c:v>
                </c:pt>
                <c:pt idx="33">
                  <c:v>-0.51630192024564814</c:v>
                </c:pt>
                <c:pt idx="34">
                  <c:v>-0.52866377984395596</c:v>
                </c:pt>
                <c:pt idx="35">
                  <c:v>-0.523841506102939</c:v>
                </c:pt>
                <c:pt idx="36">
                  <c:v>-0.52817089268113804</c:v>
                </c:pt>
                <c:pt idx="37">
                  <c:v>-0.53728296487513671</c:v>
                </c:pt>
                <c:pt idx="38">
                  <c:v>-0.53667532023456821</c:v>
                </c:pt>
                <c:pt idx="39">
                  <c:v>-0.54896885378877258</c:v>
                </c:pt>
                <c:pt idx="40">
                  <c:v>-0.55346612010169571</c:v>
                </c:pt>
                <c:pt idx="41">
                  <c:v>-0.56599858522755375</c:v>
                </c:pt>
                <c:pt idx="42">
                  <c:v>-0.5898108449147158</c:v>
                </c:pt>
                <c:pt idx="43">
                  <c:v>-0.60263469728408869</c:v>
                </c:pt>
                <c:pt idx="44">
                  <c:v>-0.60871070486950163</c:v>
                </c:pt>
                <c:pt idx="45">
                  <c:v>-0.59060525742086745</c:v>
                </c:pt>
                <c:pt idx="46">
                  <c:v>-0.54596750126601268</c:v>
                </c:pt>
                <c:pt idx="47">
                  <c:v>-0.50227976722942802</c:v>
                </c:pt>
                <c:pt idx="48">
                  <c:v>-0.47692921083422896</c:v>
                </c:pt>
                <c:pt idx="49">
                  <c:v>-0.44895296826850145</c:v>
                </c:pt>
                <c:pt idx="50">
                  <c:v>-0.4128058153510431</c:v>
                </c:pt>
                <c:pt idx="51">
                  <c:v>-0.36327275252132563</c:v>
                </c:pt>
                <c:pt idx="52">
                  <c:v>-0.31022997003325004</c:v>
                </c:pt>
                <c:pt idx="53">
                  <c:v>-0.2579431885155139</c:v>
                </c:pt>
                <c:pt idx="54">
                  <c:v>-0.20593299638167017</c:v>
                </c:pt>
                <c:pt idx="55">
                  <c:v>-0.15477286406947846</c:v>
                </c:pt>
                <c:pt idx="56">
                  <c:v>-0.11035478855282456</c:v>
                </c:pt>
                <c:pt idx="57">
                  <c:v>-6.2273931541392935E-2</c:v>
                </c:pt>
                <c:pt idx="58">
                  <c:v>-1.3046536812229441E-2</c:v>
                </c:pt>
                <c:pt idx="59">
                  <c:v>3.5709604276850451E-2</c:v>
                </c:pt>
                <c:pt idx="60">
                  <c:v>7.6792572320784389E-2</c:v>
                </c:pt>
                <c:pt idx="61">
                  <c:v>0.10344222328718787</c:v>
                </c:pt>
                <c:pt idx="62">
                  <c:v>0.13586263941937424</c:v>
                </c:pt>
                <c:pt idx="63">
                  <c:v>0.16190587685994764</c:v>
                </c:pt>
                <c:pt idx="64">
                  <c:v>0.17311217466444978</c:v>
                </c:pt>
                <c:pt idx="65">
                  <c:v>0.1796366704403809</c:v>
                </c:pt>
                <c:pt idx="66">
                  <c:v>0.19980171126381041</c:v>
                </c:pt>
                <c:pt idx="67">
                  <c:v>0.21367411997203264</c:v>
                </c:pt>
                <c:pt idx="68">
                  <c:v>0.22898074336635077</c:v>
                </c:pt>
                <c:pt idx="69">
                  <c:v>0.23290196353301243</c:v>
                </c:pt>
                <c:pt idx="70">
                  <c:v>0.24204488413140982</c:v>
                </c:pt>
                <c:pt idx="71">
                  <c:v>0.24361024983057361</c:v>
                </c:pt>
                <c:pt idx="72">
                  <c:v>0.24042014581734825</c:v>
                </c:pt>
                <c:pt idx="73">
                  <c:v>0.23875289885023523</c:v>
                </c:pt>
                <c:pt idx="74">
                  <c:v>0.23730902079363056</c:v>
                </c:pt>
                <c:pt idx="75">
                  <c:v>0.2347378280625477</c:v>
                </c:pt>
                <c:pt idx="76">
                  <c:v>0.23289104239094535</c:v>
                </c:pt>
                <c:pt idx="77">
                  <c:v>0.23387883777610985</c:v>
                </c:pt>
                <c:pt idx="78">
                  <c:v>0.23857554322924693</c:v>
                </c:pt>
                <c:pt idx="79">
                  <c:v>0.2425279294123433</c:v>
                </c:pt>
                <c:pt idx="80">
                  <c:v>0.24648304189361472</c:v>
                </c:pt>
                <c:pt idx="81">
                  <c:v>0.25187913583346111</c:v>
                </c:pt>
                <c:pt idx="82">
                  <c:v>0.25683820377765909</c:v>
                </c:pt>
                <c:pt idx="83">
                  <c:v>0.2618622261610557</c:v>
                </c:pt>
                <c:pt idx="84">
                  <c:v>0.26702857847206324</c:v>
                </c:pt>
                <c:pt idx="85">
                  <c:v>0.27722443002830105</c:v>
                </c:pt>
                <c:pt idx="86">
                  <c:v>0.28573590019847622</c:v>
                </c:pt>
                <c:pt idx="87">
                  <c:v>0.29332371567178417</c:v>
                </c:pt>
                <c:pt idx="88">
                  <c:v>0.3013931458533835</c:v>
                </c:pt>
                <c:pt idx="89">
                  <c:v>0.30980623313771211</c:v>
                </c:pt>
                <c:pt idx="90">
                  <c:v>0.31893039694396069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B80-4DB0-AEE4-9E54CBBD1653}"/>
            </c:ext>
          </c:extLst>
        </c:ser>
        <c:ser>
          <c:idx val="3"/>
          <c:order val="2"/>
          <c:spPr>
            <a:ln w="3175"/>
          </c:spPr>
          <c:marker>
            <c:symbol val="none"/>
          </c:marker>
          <c:val>
            <c:numRef>
              <c:f>'Figure 1'!$AM$5:$AM$95</c:f>
              <c:numCache>
                <c:formatCode>General</c:formatCode>
                <c:ptCount val="91"/>
                <c:pt idx="0">
                  <c:v>0.35140496218362338</c:v>
                </c:pt>
                <c:pt idx="1">
                  <c:v>0.35411999357074792</c:v>
                </c:pt>
                <c:pt idx="2">
                  <c:v>0.35467449372825088</c:v>
                </c:pt>
                <c:pt idx="3">
                  <c:v>0.35735365502384953</c:v>
                </c:pt>
                <c:pt idx="4">
                  <c:v>0.36132738790366536</c:v>
                </c:pt>
                <c:pt idx="5">
                  <c:v>0.377009969221894</c:v>
                </c:pt>
                <c:pt idx="6">
                  <c:v>0.38529664010737408</c:v>
                </c:pt>
                <c:pt idx="7">
                  <c:v>0.48289763219075238</c:v>
                </c:pt>
                <c:pt idx="8">
                  <c:v>0.58130430309118375</c:v>
                </c:pt>
                <c:pt idx="9">
                  <c:v>0.59444315128438974</c:v>
                </c:pt>
                <c:pt idx="10">
                  <c:v>0.52150715924139845</c:v>
                </c:pt>
                <c:pt idx="11">
                  <c:v>0.53509963919636316</c:v>
                </c:pt>
                <c:pt idx="12">
                  <c:v>0.54988647402108037</c:v>
                </c:pt>
                <c:pt idx="13">
                  <c:v>0.56496992105584065</c:v>
                </c:pt>
                <c:pt idx="14">
                  <c:v>0.57759492229464438</c:v>
                </c:pt>
                <c:pt idx="15">
                  <c:v>0.5851538727076665</c:v>
                </c:pt>
                <c:pt idx="16">
                  <c:v>0.5519108019983765</c:v>
                </c:pt>
                <c:pt idx="17">
                  <c:v>0.54099295848833351</c:v>
                </c:pt>
                <c:pt idx="18">
                  <c:v>0.51450628058894332</c:v>
                </c:pt>
                <c:pt idx="19">
                  <c:v>0.41218309683930887</c:v>
                </c:pt>
                <c:pt idx="20">
                  <c:v>0.34846483198804395</c:v>
                </c:pt>
                <c:pt idx="21">
                  <c:v>0.27838144674446974</c:v>
                </c:pt>
                <c:pt idx="22">
                  <c:v>0.2529249916842925</c:v>
                </c:pt>
                <c:pt idx="23">
                  <c:v>0.21910116502946136</c:v>
                </c:pt>
                <c:pt idx="24">
                  <c:v>0.15803853744123295</c:v>
                </c:pt>
                <c:pt idx="25">
                  <c:v>7.2355336082800384E-2</c:v>
                </c:pt>
                <c:pt idx="26">
                  <c:v>-1.1497023099230919E-2</c:v>
                </c:pt>
                <c:pt idx="27">
                  <c:v>-9.1749026389486538E-2</c:v>
                </c:pt>
                <c:pt idx="28">
                  <c:v>-0.15019414565968497</c:v>
                </c:pt>
                <c:pt idx="29">
                  <c:v>-0.19221961265466761</c:v>
                </c:pt>
                <c:pt idx="30">
                  <c:v>-0.21688027059505674</c:v>
                </c:pt>
                <c:pt idx="31">
                  <c:v>-0.23431530863618882</c:v>
                </c:pt>
                <c:pt idx="32">
                  <c:v>-0.26699181308392594</c:v>
                </c:pt>
                <c:pt idx="33">
                  <c:v>-0.2937806911115588</c:v>
                </c:pt>
                <c:pt idx="34">
                  <c:v>-0.31565877997597713</c:v>
                </c:pt>
                <c:pt idx="35">
                  <c:v>-0.34132997341408966</c:v>
                </c:pt>
                <c:pt idx="36">
                  <c:v>-0.36230893861348007</c:v>
                </c:pt>
                <c:pt idx="37">
                  <c:v>-0.38352316588416763</c:v>
                </c:pt>
                <c:pt idx="38">
                  <c:v>-0.4047324157116633</c:v>
                </c:pt>
                <c:pt idx="39">
                  <c:v>-0.4251782790808416</c:v>
                </c:pt>
                <c:pt idx="40">
                  <c:v>-0.44956669724838627</c:v>
                </c:pt>
                <c:pt idx="41">
                  <c:v>-0.46127289603812505</c:v>
                </c:pt>
                <c:pt idx="42">
                  <c:v>-0.47075472206242586</c:v>
                </c:pt>
                <c:pt idx="43">
                  <c:v>-0.481121376852367</c:v>
                </c:pt>
                <c:pt idx="44">
                  <c:v>-0.47910268665927519</c:v>
                </c:pt>
                <c:pt idx="45">
                  <c:v>-0.47834915247755139</c:v>
                </c:pt>
                <c:pt idx="46">
                  <c:v>-0.46898001719892479</c:v>
                </c:pt>
                <c:pt idx="47">
                  <c:v>-0.45218633683016646</c:v>
                </c:pt>
                <c:pt idx="48">
                  <c:v>-0.44283977641045535</c:v>
                </c:pt>
                <c:pt idx="49">
                  <c:v>-0.4200338258343273</c:v>
                </c:pt>
                <c:pt idx="50">
                  <c:v>-0.40586016211047432</c:v>
                </c:pt>
                <c:pt idx="51">
                  <c:v>-0.39425835366618245</c:v>
                </c:pt>
                <c:pt idx="52">
                  <c:v>-0.3800731320499095</c:v>
                </c:pt>
                <c:pt idx="53">
                  <c:v>-0.35080504324382666</c:v>
                </c:pt>
                <c:pt idx="54">
                  <c:v>-0.31669505651931551</c:v>
                </c:pt>
                <c:pt idx="55">
                  <c:v>-0.29096654951062245</c:v>
                </c:pt>
                <c:pt idx="56">
                  <c:v>-0.23119818111650325</c:v>
                </c:pt>
                <c:pt idx="57">
                  <c:v>-0.17401891305093747</c:v>
                </c:pt>
                <c:pt idx="58">
                  <c:v>-6.2636080912224029E-2</c:v>
                </c:pt>
                <c:pt idx="59">
                  <c:v>-4.7804812109074309E-3</c:v>
                </c:pt>
                <c:pt idx="60">
                  <c:v>9.6067420437082607E-2</c:v>
                </c:pt>
                <c:pt idx="61">
                  <c:v>0.21437233133552658</c:v>
                </c:pt>
                <c:pt idx="62">
                  <c:v>0.27731486876460315</c:v>
                </c:pt>
                <c:pt idx="63">
                  <c:v>0.3532054342792163</c:v>
                </c:pt>
                <c:pt idx="64">
                  <c:v>0.44993152085042604</c:v>
                </c:pt>
                <c:pt idx="65">
                  <c:v>0.51067760228218573</c:v>
                </c:pt>
                <c:pt idx="66">
                  <c:v>0.55542210980547202</c:v>
                </c:pt>
                <c:pt idx="67">
                  <c:v>0.56525891168372788</c:v>
                </c:pt>
                <c:pt idx="68">
                  <c:v>0.57522775716870067</c:v>
                </c:pt>
                <c:pt idx="69">
                  <c:v>0.58353635165005779</c:v>
                </c:pt>
                <c:pt idx="70">
                  <c:v>0.5863746875475031</c:v>
                </c:pt>
                <c:pt idx="71">
                  <c:v>0.58997490171448264</c:v>
                </c:pt>
                <c:pt idx="72">
                  <c:v>0.59022616112013915</c:v>
                </c:pt>
                <c:pt idx="73">
                  <c:v>0.59879715165098779</c:v>
                </c:pt>
                <c:pt idx="74">
                  <c:v>0.60431080919949276</c:v>
                </c:pt>
                <c:pt idx="75">
                  <c:v>0.61151907900103852</c:v>
                </c:pt>
                <c:pt idx="76">
                  <c:v>0.61939630932401213</c:v>
                </c:pt>
                <c:pt idx="77">
                  <c:v>0.62917357933789897</c:v>
                </c:pt>
                <c:pt idx="78">
                  <c:v>0.64464996033658994</c:v>
                </c:pt>
                <c:pt idx="79">
                  <c:v>0.66418720647314455</c:v>
                </c:pt>
                <c:pt idx="80">
                  <c:v>0.68395513146627296</c:v>
                </c:pt>
                <c:pt idx="81">
                  <c:v>0.70364178740949712</c:v>
                </c:pt>
                <c:pt idx="82">
                  <c:v>0.72515061368300704</c:v>
                </c:pt>
                <c:pt idx="83">
                  <c:v>0.75913943073301959</c:v>
                </c:pt>
                <c:pt idx="84">
                  <c:v>0.79659949268535613</c:v>
                </c:pt>
                <c:pt idx="85">
                  <c:v>0.8326636404408615</c:v>
                </c:pt>
                <c:pt idx="86">
                  <c:v>0.86945683988064459</c:v>
                </c:pt>
                <c:pt idx="87">
                  <c:v>0.90573865291061939</c:v>
                </c:pt>
                <c:pt idx="88">
                  <c:v>0.95156870556926076</c:v>
                </c:pt>
                <c:pt idx="89">
                  <c:v>0.99619394297731223</c:v>
                </c:pt>
                <c:pt idx="90">
                  <c:v>1.1404847580241289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B80-4DB0-AEE4-9E54CBBD1653}"/>
            </c:ext>
          </c:extLst>
        </c:ser>
        <c:ser>
          <c:idx val="4"/>
          <c:order val="3"/>
          <c:spPr>
            <a:ln w="3175"/>
          </c:spPr>
          <c:marker>
            <c:symbol val="none"/>
          </c:marker>
          <c:val>
            <c:numRef>
              <c:f>'Figure 1'!$AQ$5:$AQ$95</c:f>
              <c:numCache>
                <c:formatCode>General</c:formatCode>
                <c:ptCount val="91"/>
                <c:pt idx="0">
                  <c:v>0.31589067491058059</c:v>
                </c:pt>
                <c:pt idx="1">
                  <c:v>0.30720273744028742</c:v>
                </c:pt>
                <c:pt idx="2">
                  <c:v>0.30097652244660084</c:v>
                </c:pt>
                <c:pt idx="3">
                  <c:v>0.30539696110535519</c:v>
                </c:pt>
                <c:pt idx="4">
                  <c:v>0.30264687421807412</c:v>
                </c:pt>
                <c:pt idx="5">
                  <c:v>0.30515789697088797</c:v>
                </c:pt>
                <c:pt idx="6">
                  <c:v>0.38680454805278691</c:v>
                </c:pt>
                <c:pt idx="7">
                  <c:v>0.45450258846907243</c:v>
                </c:pt>
                <c:pt idx="8">
                  <c:v>0.46923842703332658</c:v>
                </c:pt>
                <c:pt idx="9">
                  <c:v>0.48339727269322746</c:v>
                </c:pt>
                <c:pt idx="10">
                  <c:v>0.51410559629901831</c:v>
                </c:pt>
                <c:pt idx="11">
                  <c:v>0.54508842761419285</c:v>
                </c:pt>
                <c:pt idx="12">
                  <c:v>0.55642107774014693</c:v>
                </c:pt>
                <c:pt idx="13">
                  <c:v>0.57068622723303863</c:v>
                </c:pt>
                <c:pt idx="14">
                  <c:v>0.58131962390880509</c:v>
                </c:pt>
                <c:pt idx="15">
                  <c:v>0.58564694337138312</c:v>
                </c:pt>
                <c:pt idx="16">
                  <c:v>0.54923214598386216</c:v>
                </c:pt>
                <c:pt idx="17">
                  <c:v>0.49922922361977284</c:v>
                </c:pt>
                <c:pt idx="18">
                  <c:v>0.462022452630936</c:v>
                </c:pt>
                <c:pt idx="19">
                  <c:v>0.40354735615114878</c:v>
                </c:pt>
                <c:pt idx="20">
                  <c:v>0.34831842285348713</c:v>
                </c:pt>
                <c:pt idx="21">
                  <c:v>0.28653714387349571</c:v>
                </c:pt>
                <c:pt idx="22">
                  <c:v>0.22925492214782903</c:v>
                </c:pt>
                <c:pt idx="23">
                  <c:v>0.17732673557704282</c:v>
                </c:pt>
                <c:pt idx="24">
                  <c:v>0.12352625224538209</c:v>
                </c:pt>
                <c:pt idx="25">
                  <c:v>8.0656245248857672E-2</c:v>
                </c:pt>
                <c:pt idx="26">
                  <c:v>5.9718367962778695E-3</c:v>
                </c:pt>
                <c:pt idx="27">
                  <c:v>-6.1646001878980887E-2</c:v>
                </c:pt>
                <c:pt idx="28">
                  <c:v>-0.12138781943698228</c:v>
                </c:pt>
                <c:pt idx="29">
                  <c:v>-0.17483235632732091</c:v>
                </c:pt>
                <c:pt idx="30">
                  <c:v>-0.22631395118958131</c:v>
                </c:pt>
                <c:pt idx="31">
                  <c:v>-0.25364760300461769</c:v>
                </c:pt>
                <c:pt idx="32">
                  <c:v>-0.27970811624520142</c:v>
                </c:pt>
                <c:pt idx="33">
                  <c:v>-0.30558172430203151</c:v>
                </c:pt>
                <c:pt idx="34">
                  <c:v>-0.33338928265840639</c:v>
                </c:pt>
                <c:pt idx="35">
                  <c:v>-0.35486718569613945</c:v>
                </c:pt>
                <c:pt idx="36">
                  <c:v>-0.38516743400051423</c:v>
                </c:pt>
                <c:pt idx="37">
                  <c:v>-0.40852530283477068</c:v>
                </c:pt>
                <c:pt idx="38">
                  <c:v>-0.42893038668837302</c:v>
                </c:pt>
                <c:pt idx="39">
                  <c:v>-0.44550505616403607</c:v>
                </c:pt>
                <c:pt idx="40">
                  <c:v>-0.45868237738599821</c:v>
                </c:pt>
                <c:pt idx="41">
                  <c:v>-0.47043083633201921</c:v>
                </c:pt>
                <c:pt idx="42">
                  <c:v>-0.4727246968300865</c:v>
                </c:pt>
                <c:pt idx="43">
                  <c:v>-0.48075921255962512</c:v>
                </c:pt>
                <c:pt idx="44">
                  <c:v>-0.47803184719560249</c:v>
                </c:pt>
                <c:pt idx="45">
                  <c:v>-0.48271756547292882</c:v>
                </c:pt>
                <c:pt idx="46">
                  <c:v>-0.4569775959729106</c:v>
                </c:pt>
                <c:pt idx="47">
                  <c:v>-0.45064078175094535</c:v>
                </c:pt>
                <c:pt idx="48">
                  <c:v>-0.42624529841214603</c:v>
                </c:pt>
                <c:pt idx="49">
                  <c:v>-0.40707032335043641</c:v>
                </c:pt>
                <c:pt idx="50">
                  <c:v>-0.40084397560692508</c:v>
                </c:pt>
                <c:pt idx="51">
                  <c:v>-0.39172422935202394</c:v>
                </c:pt>
                <c:pt idx="52">
                  <c:v>-0.37013664524122109</c:v>
                </c:pt>
                <c:pt idx="53">
                  <c:v>-0.3406758156646148</c:v>
                </c:pt>
                <c:pt idx="54">
                  <c:v>-0.29431756086799732</c:v>
                </c:pt>
                <c:pt idx="55">
                  <c:v>-0.22130541634072731</c:v>
                </c:pt>
                <c:pt idx="56">
                  <c:v>-0.16255905737676557</c:v>
                </c:pt>
                <c:pt idx="57">
                  <c:v>-7.2225106706591533E-2</c:v>
                </c:pt>
                <c:pt idx="58">
                  <c:v>1.8753520398443819E-2</c:v>
                </c:pt>
                <c:pt idx="59">
                  <c:v>0.10301714181053932</c:v>
                </c:pt>
                <c:pt idx="60">
                  <c:v>0.20570734882429437</c:v>
                </c:pt>
                <c:pt idx="61">
                  <c:v>0.30945082168475985</c:v>
                </c:pt>
                <c:pt idx="62">
                  <c:v>0.40897513822292159</c:v>
                </c:pt>
                <c:pt idx="63">
                  <c:v>0.50147789904265139</c:v>
                </c:pt>
                <c:pt idx="64">
                  <c:v>0.59002955308283811</c:v>
                </c:pt>
                <c:pt idx="65">
                  <c:v>0.65445956310022801</c:v>
                </c:pt>
                <c:pt idx="66">
                  <c:v>0.69758260663518379</c:v>
                </c:pt>
                <c:pt idx="67">
                  <c:v>0.71937799732439112</c:v>
                </c:pt>
                <c:pt idx="68">
                  <c:v>0.73207604208339794</c:v>
                </c:pt>
                <c:pt idx="69">
                  <c:v>0.72965691636550001</c:v>
                </c:pt>
                <c:pt idx="70">
                  <c:v>0.7282167273876814</c:v>
                </c:pt>
                <c:pt idx="71">
                  <c:v>0.73778319643759283</c:v>
                </c:pt>
                <c:pt idx="72">
                  <c:v>0.73419983037306047</c:v>
                </c:pt>
                <c:pt idx="73">
                  <c:v>0.73103366371401879</c:v>
                </c:pt>
                <c:pt idx="74">
                  <c:v>0.73320691784471947</c:v>
                </c:pt>
                <c:pt idx="75">
                  <c:v>0.73436369041674254</c:v>
                </c:pt>
                <c:pt idx="76">
                  <c:v>0.72006185932243638</c:v>
                </c:pt>
                <c:pt idx="77">
                  <c:v>0.72695619159892488</c:v>
                </c:pt>
                <c:pt idx="78">
                  <c:v>0.73473321492682808</c:v>
                </c:pt>
                <c:pt idx="79">
                  <c:v>0.73539371383268515</c:v>
                </c:pt>
                <c:pt idx="80">
                  <c:v>0.74841774602483324</c:v>
                </c:pt>
                <c:pt idx="81">
                  <c:v>0.75840666488280006</c:v>
                </c:pt>
                <c:pt idx="82">
                  <c:v>0.77634518987209666</c:v>
                </c:pt>
                <c:pt idx="83">
                  <c:v>0.79351956833031334</c:v>
                </c:pt>
                <c:pt idx="84">
                  <c:v>0.80261283965731334</c:v>
                </c:pt>
                <c:pt idx="85">
                  <c:v>0.81873193074959749</c:v>
                </c:pt>
                <c:pt idx="86">
                  <c:v>0.82373151841909931</c:v>
                </c:pt>
                <c:pt idx="87">
                  <c:v>0.82242911736834035</c:v>
                </c:pt>
                <c:pt idx="88">
                  <c:v>0.83719681872570051</c:v>
                </c:pt>
                <c:pt idx="89">
                  <c:v>0.85062621939299465</c:v>
                </c:pt>
                <c:pt idx="90">
                  <c:v>0.88487314202983369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B80-4DB0-AEE4-9E54CBBD1653}"/>
            </c:ext>
          </c:extLst>
        </c:ser>
        <c:ser>
          <c:idx val="6"/>
          <c:order val="4"/>
          <c:spPr>
            <a:ln w="3175"/>
          </c:spPr>
          <c:marker>
            <c:symbol val="none"/>
          </c:marker>
          <c:val>
            <c:numRef>
              <c:f>'Figure 1'!$AY$5:$AY$95</c:f>
              <c:numCache>
                <c:formatCode>General</c:formatCode>
                <c:ptCount val="91"/>
                <c:pt idx="0">
                  <c:v>0.37170272292478956</c:v>
                </c:pt>
                <c:pt idx="1">
                  <c:v>0.30757586887169297</c:v>
                </c:pt>
                <c:pt idx="2">
                  <c:v>0.31478319303187802</c:v>
                </c:pt>
                <c:pt idx="3">
                  <c:v>0.3436180026750108</c:v>
                </c:pt>
                <c:pt idx="4">
                  <c:v>0.3755527233871393</c:v>
                </c:pt>
                <c:pt idx="5">
                  <c:v>0.38400612968868314</c:v>
                </c:pt>
                <c:pt idx="6">
                  <c:v>0.58715121969671102</c:v>
                </c:pt>
                <c:pt idx="7">
                  <c:v>0.57184531433460384</c:v>
                </c:pt>
                <c:pt idx="8">
                  <c:v>0.57866416063048876</c:v>
                </c:pt>
                <c:pt idx="9">
                  <c:v>0.60082553870441036</c:v>
                </c:pt>
                <c:pt idx="10">
                  <c:v>0.61297381735485545</c:v>
                </c:pt>
                <c:pt idx="11">
                  <c:v>0.63716224129200727</c:v>
                </c:pt>
                <c:pt idx="12">
                  <c:v>0.6735465058307466</c:v>
                </c:pt>
                <c:pt idx="13">
                  <c:v>0.70130677066523561</c:v>
                </c:pt>
                <c:pt idx="14">
                  <c:v>0.73196828387725976</c:v>
                </c:pt>
                <c:pt idx="15">
                  <c:v>0.74442526927711972</c:v>
                </c:pt>
                <c:pt idx="16">
                  <c:v>0.74909828228198794</c:v>
                </c:pt>
                <c:pt idx="17">
                  <c:v>0.80299441721211717</c:v>
                </c:pt>
                <c:pt idx="18">
                  <c:v>0.66248572954822227</c:v>
                </c:pt>
                <c:pt idx="19">
                  <c:v>0.60435784222475353</c:v>
                </c:pt>
                <c:pt idx="20">
                  <c:v>0.5366223445483066</c:v>
                </c:pt>
                <c:pt idx="21">
                  <c:v>0.47103297076274742</c:v>
                </c:pt>
                <c:pt idx="22">
                  <c:v>0.30456949786829512</c:v>
                </c:pt>
                <c:pt idx="23">
                  <c:v>0.19466503483175526</c:v>
                </c:pt>
                <c:pt idx="24">
                  <c:v>9.8897895736344082E-2</c:v>
                </c:pt>
                <c:pt idx="25">
                  <c:v>4.5510585929929549E-2</c:v>
                </c:pt>
                <c:pt idx="26">
                  <c:v>-3.4917268080154741E-3</c:v>
                </c:pt>
                <c:pt idx="27">
                  <c:v>-4.2236156673895839E-2</c:v>
                </c:pt>
                <c:pt idx="28">
                  <c:v>-7.2034620933757912E-2</c:v>
                </c:pt>
                <c:pt idx="29">
                  <c:v>-9.4085600786993739E-2</c:v>
                </c:pt>
                <c:pt idx="30">
                  <c:v>-0.12392744179036738</c:v>
                </c:pt>
                <c:pt idx="31">
                  <c:v>-0.13533722898549017</c:v>
                </c:pt>
                <c:pt idx="32">
                  <c:v>-0.14818978253188647</c:v>
                </c:pt>
                <c:pt idx="33">
                  <c:v>-0.1742193288468851</c:v>
                </c:pt>
                <c:pt idx="34">
                  <c:v>-0.20188566689740017</c:v>
                </c:pt>
                <c:pt idx="35">
                  <c:v>-0.24287257403983217</c:v>
                </c:pt>
                <c:pt idx="36">
                  <c:v>-0.27930176381125804</c:v>
                </c:pt>
                <c:pt idx="37">
                  <c:v>-0.32660017927894247</c:v>
                </c:pt>
                <c:pt idx="38">
                  <c:v>-0.34856045320670798</c:v>
                </c:pt>
                <c:pt idx="39">
                  <c:v>-0.39075571799688991</c:v>
                </c:pt>
                <c:pt idx="40">
                  <c:v>-0.42046483513724642</c:v>
                </c:pt>
                <c:pt idx="41">
                  <c:v>-0.45076463990476945</c:v>
                </c:pt>
                <c:pt idx="42">
                  <c:v>-0.47956590280195316</c:v>
                </c:pt>
                <c:pt idx="43">
                  <c:v>-0.5312018242241473</c:v>
                </c:pt>
                <c:pt idx="44">
                  <c:v>-0.54805683043419573</c:v>
                </c:pt>
                <c:pt idx="45">
                  <c:v>-0.56142444438121242</c:v>
                </c:pt>
                <c:pt idx="46">
                  <c:v>-0.58965575596719377</c:v>
                </c:pt>
                <c:pt idx="47">
                  <c:v>-0.60451401572667895</c:v>
                </c:pt>
                <c:pt idx="48">
                  <c:v>-0.59689750961997001</c:v>
                </c:pt>
                <c:pt idx="49">
                  <c:v>-0.57734103075258536</c:v>
                </c:pt>
                <c:pt idx="50">
                  <c:v>-0.56115813043682361</c:v>
                </c:pt>
                <c:pt idx="51">
                  <c:v>-0.52350771665368734</c:v>
                </c:pt>
                <c:pt idx="52">
                  <c:v>-0.49358016062892018</c:v>
                </c:pt>
                <c:pt idx="53">
                  <c:v>-0.46012087801371543</c:v>
                </c:pt>
                <c:pt idx="54">
                  <c:v>-0.43936356789131548</c:v>
                </c:pt>
                <c:pt idx="55">
                  <c:v>-0.3959684319647972</c:v>
                </c:pt>
                <c:pt idx="56">
                  <c:v>-0.3520332151975511</c:v>
                </c:pt>
                <c:pt idx="57">
                  <c:v>-0.29731271607139853</c:v>
                </c:pt>
                <c:pt idx="58">
                  <c:v>-0.1917621483284406</c:v>
                </c:pt>
                <c:pt idx="59">
                  <c:v>-7.017176120780147E-2</c:v>
                </c:pt>
                <c:pt idx="60">
                  <c:v>5.9703450096089863E-2</c:v>
                </c:pt>
                <c:pt idx="61">
                  <c:v>0.19104359593015727</c:v>
                </c:pt>
                <c:pt idx="62">
                  <c:v>0.3273677231973291</c:v>
                </c:pt>
                <c:pt idx="63">
                  <c:v>0.43311570724031251</c:v>
                </c:pt>
                <c:pt idx="64">
                  <c:v>0.50074132712564823</c:v>
                </c:pt>
                <c:pt idx="65">
                  <c:v>0.55066402431164108</c:v>
                </c:pt>
                <c:pt idx="66">
                  <c:v>0.60448050480219029</c:v>
                </c:pt>
                <c:pt idx="67">
                  <c:v>0.64235833756429317</c:v>
                </c:pt>
                <c:pt idx="68">
                  <c:v>0.67151902005487507</c:v>
                </c:pt>
                <c:pt idx="69">
                  <c:v>0.69450580642634374</c:v>
                </c:pt>
                <c:pt idx="70">
                  <c:v>0.70274764909660348</c:v>
                </c:pt>
                <c:pt idx="71">
                  <c:v>0.7123198861836888</c:v>
                </c:pt>
                <c:pt idx="72">
                  <c:v>0.73195164999567741</c:v>
                </c:pt>
                <c:pt idx="73">
                  <c:v>0.73359257273472545</c:v>
                </c:pt>
                <c:pt idx="74">
                  <c:v>0.75315096625588729</c:v>
                </c:pt>
                <c:pt idx="75">
                  <c:v>0.77870627936456938</c:v>
                </c:pt>
                <c:pt idx="76">
                  <c:v>0.79237000288323267</c:v>
                </c:pt>
                <c:pt idx="77">
                  <c:v>0.80903494891912064</c:v>
                </c:pt>
                <c:pt idx="78">
                  <c:v>0.82865091751090447</c:v>
                </c:pt>
                <c:pt idx="79">
                  <c:v>0.83421040515453815</c:v>
                </c:pt>
                <c:pt idx="80">
                  <c:v>0.84338188161964478</c:v>
                </c:pt>
                <c:pt idx="81">
                  <c:v>0.84485484249683962</c:v>
                </c:pt>
                <c:pt idx="82">
                  <c:v>0.85441898756945001</c:v>
                </c:pt>
                <c:pt idx="83">
                  <c:v>0.87494556584634697</c:v>
                </c:pt>
                <c:pt idx="84">
                  <c:v>0.88972887549972346</c:v>
                </c:pt>
                <c:pt idx="85">
                  <c:v>0.90545257630620679</c:v>
                </c:pt>
                <c:pt idx="86">
                  <c:v>0.92374109573934926</c:v>
                </c:pt>
                <c:pt idx="87">
                  <c:v>0.97558422603918349</c:v>
                </c:pt>
                <c:pt idx="88">
                  <c:v>1.0025106014755194</c:v>
                </c:pt>
                <c:pt idx="89">
                  <c:v>1.0261501443157064</c:v>
                </c:pt>
                <c:pt idx="90">
                  <c:v>1.049789687155892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B80-4DB0-AEE4-9E54CBBD1653}"/>
            </c:ext>
          </c:extLst>
        </c:ser>
        <c:ser>
          <c:idx val="7"/>
          <c:order val="5"/>
          <c:spPr>
            <a:ln w="3175"/>
          </c:spPr>
          <c:marker>
            <c:symbol val="none"/>
          </c:marker>
          <c:val>
            <c:numRef>
              <c:f>'Figure 1'!$BC$5:$BC$95</c:f>
              <c:numCache>
                <c:formatCode>General</c:formatCode>
                <c:ptCount val="91"/>
                <c:pt idx="0">
                  <c:v>0.27051672035614177</c:v>
                </c:pt>
                <c:pt idx="1">
                  <c:v>0.26502087069922553</c:v>
                </c:pt>
                <c:pt idx="2">
                  <c:v>0.25952502104230912</c:v>
                </c:pt>
                <c:pt idx="3">
                  <c:v>0.25782916765115066</c:v>
                </c:pt>
                <c:pt idx="4">
                  <c:v>0.26135797351594986</c:v>
                </c:pt>
                <c:pt idx="5">
                  <c:v>0.27558649532244867</c:v>
                </c:pt>
                <c:pt idx="6">
                  <c:v>0.30860745135354078</c:v>
                </c:pt>
                <c:pt idx="7">
                  <c:v>0.32376465879573424</c:v>
                </c:pt>
                <c:pt idx="8">
                  <c:v>0.34604266578324355</c:v>
                </c:pt>
                <c:pt idx="9">
                  <c:v>0.36788751194802244</c:v>
                </c:pt>
                <c:pt idx="10">
                  <c:v>0.40346143807242607</c:v>
                </c:pt>
                <c:pt idx="11">
                  <c:v>0.42076484029516653</c:v>
                </c:pt>
                <c:pt idx="12">
                  <c:v>0.40083529640401155</c:v>
                </c:pt>
                <c:pt idx="13">
                  <c:v>0.41281462529520635</c:v>
                </c:pt>
                <c:pt idx="14">
                  <c:v>0.46673581385433455</c:v>
                </c:pt>
                <c:pt idx="15">
                  <c:v>0.46830601262687266</c:v>
                </c:pt>
                <c:pt idx="16">
                  <c:v>0.44729725170115636</c:v>
                </c:pt>
                <c:pt idx="17">
                  <c:v>0.44462399666073188</c:v>
                </c:pt>
                <c:pt idx="18">
                  <c:v>0.41998648030292102</c:v>
                </c:pt>
                <c:pt idx="19">
                  <c:v>0.43112017426542232</c:v>
                </c:pt>
                <c:pt idx="20">
                  <c:v>0.41628880869350066</c:v>
                </c:pt>
                <c:pt idx="21">
                  <c:v>0.40616446244539051</c:v>
                </c:pt>
                <c:pt idx="22">
                  <c:v>0.34928400140016569</c:v>
                </c:pt>
                <c:pt idx="23">
                  <c:v>0.29097819237866257</c:v>
                </c:pt>
                <c:pt idx="24">
                  <c:v>0.22132603163819117</c:v>
                </c:pt>
                <c:pt idx="25">
                  <c:v>8.2452019516957159E-2</c:v>
                </c:pt>
                <c:pt idx="26">
                  <c:v>2.4932563321209557E-2</c:v>
                </c:pt>
                <c:pt idx="27">
                  <c:v>-4.4041490364051306E-2</c:v>
                </c:pt>
                <c:pt idx="28">
                  <c:v>-8.3458803154274078E-2</c:v>
                </c:pt>
                <c:pt idx="29">
                  <c:v>-0.13857419135554835</c:v>
                </c:pt>
                <c:pt idx="30">
                  <c:v>-0.22151898048091476</c:v>
                </c:pt>
                <c:pt idx="31">
                  <c:v>-0.26938810394242013</c:v>
                </c:pt>
                <c:pt idx="32">
                  <c:v>-0.29286806778062779</c:v>
                </c:pt>
                <c:pt idx="33">
                  <c:v>-0.33819151531146407</c:v>
                </c:pt>
                <c:pt idx="34">
                  <c:v>-0.36001555495596888</c:v>
                </c:pt>
                <c:pt idx="35">
                  <c:v>-0.36352186319071778</c:v>
                </c:pt>
                <c:pt idx="36">
                  <c:v>-0.39107927762773542</c:v>
                </c:pt>
                <c:pt idx="37">
                  <c:v>-0.42521141406856938</c:v>
                </c:pt>
                <c:pt idx="38">
                  <c:v>-0.4363008780092017</c:v>
                </c:pt>
                <c:pt idx="39">
                  <c:v>-0.46594227465327354</c:v>
                </c:pt>
                <c:pt idx="40">
                  <c:v>-0.5027787285871943</c:v>
                </c:pt>
                <c:pt idx="41">
                  <c:v>-0.51960838697058509</c:v>
                </c:pt>
                <c:pt idx="42">
                  <c:v>-0.51220416370984712</c:v>
                </c:pt>
                <c:pt idx="43">
                  <c:v>-0.55674131295672713</c:v>
                </c:pt>
                <c:pt idx="44">
                  <c:v>-0.5491372024023915</c:v>
                </c:pt>
                <c:pt idx="45">
                  <c:v>-0.54329631883185214</c:v>
                </c:pt>
                <c:pt idx="46">
                  <c:v>-0.53048438866588965</c:v>
                </c:pt>
                <c:pt idx="47">
                  <c:v>-0.53239737262215814</c:v>
                </c:pt>
                <c:pt idx="48">
                  <c:v>-0.49476920246674827</c:v>
                </c:pt>
                <c:pt idx="49">
                  <c:v>-0.50108199294563627</c:v>
                </c:pt>
                <c:pt idx="50">
                  <c:v>-0.50553448782695964</c:v>
                </c:pt>
                <c:pt idx="51">
                  <c:v>-0.50329106764182341</c:v>
                </c:pt>
                <c:pt idx="52">
                  <c:v>-0.47282044219724823</c:v>
                </c:pt>
                <c:pt idx="53">
                  <c:v>-0.48477695820119748</c:v>
                </c:pt>
                <c:pt idx="54">
                  <c:v>-0.48941422150775798</c:v>
                </c:pt>
                <c:pt idx="55">
                  <c:v>-0.47265435211879264</c:v>
                </c:pt>
                <c:pt idx="56">
                  <c:v>-0.47556594532511082</c:v>
                </c:pt>
                <c:pt idx="57">
                  <c:v>-0.53083033372937261</c:v>
                </c:pt>
                <c:pt idx="58">
                  <c:v>-0.393799815518105</c:v>
                </c:pt>
                <c:pt idx="59">
                  <c:v>-0.21453019731013656</c:v>
                </c:pt>
                <c:pt idx="60">
                  <c:v>4.9936937412070503E-2</c:v>
                </c:pt>
                <c:pt idx="61">
                  <c:v>0.1996854194345766</c:v>
                </c:pt>
                <c:pt idx="62">
                  <c:v>0.23559561972798621</c:v>
                </c:pt>
                <c:pt idx="63">
                  <c:v>0.27411892646621133</c:v>
                </c:pt>
                <c:pt idx="64">
                  <c:v>0.28419610785927019</c:v>
                </c:pt>
                <c:pt idx="65">
                  <c:v>0.30406967255844053</c:v>
                </c:pt>
                <c:pt idx="66">
                  <c:v>0.31653821886970424</c:v>
                </c:pt>
                <c:pt idx="67">
                  <c:v>0.32591129996277968</c:v>
                </c:pt>
                <c:pt idx="68">
                  <c:v>0.31797669393688721</c:v>
                </c:pt>
                <c:pt idx="69">
                  <c:v>0.38056821128238122</c:v>
                </c:pt>
                <c:pt idx="70">
                  <c:v>0.38309432706803898</c:v>
                </c:pt>
                <c:pt idx="71">
                  <c:v>0.38832533513326384</c:v>
                </c:pt>
                <c:pt idx="72">
                  <c:v>0.37231009643290763</c:v>
                </c:pt>
                <c:pt idx="73">
                  <c:v>0.39441459105263754</c:v>
                </c:pt>
                <c:pt idx="74">
                  <c:v>0.42670914105391117</c:v>
                </c:pt>
                <c:pt idx="75">
                  <c:v>0.45911818788152131</c:v>
                </c:pt>
                <c:pt idx="76">
                  <c:v>0.45553457882428677</c:v>
                </c:pt>
                <c:pt idx="77">
                  <c:v>0.45514644421850153</c:v>
                </c:pt>
                <c:pt idx="78">
                  <c:v>0.48352253209404461</c:v>
                </c:pt>
                <c:pt idx="79">
                  <c:v>0.47751784656994289</c:v>
                </c:pt>
                <c:pt idx="80">
                  <c:v>0.48089151627582088</c:v>
                </c:pt>
                <c:pt idx="81">
                  <c:v>0.50223175278344268</c:v>
                </c:pt>
                <c:pt idx="82">
                  <c:v>0.51228824631907965</c:v>
                </c:pt>
                <c:pt idx="83">
                  <c:v>0.50257873683714904</c:v>
                </c:pt>
                <c:pt idx="84">
                  <c:v>0.49283605598513991</c:v>
                </c:pt>
                <c:pt idx="85">
                  <c:v>0.51191151088579889</c:v>
                </c:pt>
                <c:pt idx="86">
                  <c:v>0.50932320444910573</c:v>
                </c:pt>
                <c:pt idx="87">
                  <c:v>0.52905486383083278</c:v>
                </c:pt>
                <c:pt idx="88">
                  <c:v>0.55717235452780278</c:v>
                </c:pt>
                <c:pt idx="89">
                  <c:v>0.55916947384610682</c:v>
                </c:pt>
                <c:pt idx="90">
                  <c:v>0.56116659316441064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B80-4DB0-AEE4-9E54CBBD1653}"/>
            </c:ext>
          </c:extLst>
        </c:ser>
        <c:ser>
          <c:idx val="8"/>
          <c:order val="6"/>
          <c:tx>
            <c:v>Uruguay</c:v>
          </c:tx>
          <c:spPr>
            <a:ln w="3175"/>
          </c:spPr>
          <c:marker>
            <c:symbol val="none"/>
          </c:marker>
          <c:val>
            <c:numRef>
              <c:f>'Figure 1'!$BG$5:$BG$95</c:f>
              <c:numCache>
                <c:formatCode>General</c:formatCode>
                <c:ptCount val="91"/>
                <c:pt idx="0">
                  <c:v>0.31340662329876007</c:v>
                </c:pt>
                <c:pt idx="1">
                  <c:v>0.31288195870544971</c:v>
                </c:pt>
                <c:pt idx="2">
                  <c:v>0.31991799175559532</c:v>
                </c:pt>
                <c:pt idx="3">
                  <c:v>0.3349595228895621</c:v>
                </c:pt>
                <c:pt idx="4">
                  <c:v>0.35990950644455733</c:v>
                </c:pt>
                <c:pt idx="5">
                  <c:v>0.38614902301779647</c:v>
                </c:pt>
                <c:pt idx="6">
                  <c:v>0.41592094383775474</c:v>
                </c:pt>
                <c:pt idx="7">
                  <c:v>0.44041968598308734</c:v>
                </c:pt>
                <c:pt idx="8">
                  <c:v>0.45792337077946682</c:v>
                </c:pt>
                <c:pt idx="9">
                  <c:v>0.4716521825694695</c:v>
                </c:pt>
                <c:pt idx="10">
                  <c:v>0.47865967580101038</c:v>
                </c:pt>
                <c:pt idx="11">
                  <c:v>0.48426438018215928</c:v>
                </c:pt>
                <c:pt idx="12">
                  <c:v>0.49137691172798015</c:v>
                </c:pt>
                <c:pt idx="13">
                  <c:v>0.49465311539979584</c:v>
                </c:pt>
                <c:pt idx="14">
                  <c:v>0.48943893161587443</c:v>
                </c:pt>
                <c:pt idx="15">
                  <c:v>0.48170544388800662</c:v>
                </c:pt>
                <c:pt idx="16">
                  <c:v>0.46149143962526895</c:v>
                </c:pt>
                <c:pt idx="17">
                  <c:v>0.42119137708946824</c:v>
                </c:pt>
                <c:pt idx="18">
                  <c:v>0.36309494379075974</c:v>
                </c:pt>
                <c:pt idx="19">
                  <c:v>0.2904510359269204</c:v>
                </c:pt>
                <c:pt idx="20">
                  <c:v>0.22285571053906242</c:v>
                </c:pt>
                <c:pt idx="21">
                  <c:v>0.17204452490025057</c:v>
                </c:pt>
                <c:pt idx="22">
                  <c:v>0.12158863508079171</c:v>
                </c:pt>
                <c:pt idx="23">
                  <c:v>6.267765189650816E-2</c:v>
                </c:pt>
                <c:pt idx="24">
                  <c:v>2.7450255949627925E-3</c:v>
                </c:pt>
                <c:pt idx="25">
                  <c:v>-5.8245376325449252E-2</c:v>
                </c:pt>
                <c:pt idx="26">
                  <c:v>-0.12307823414686218</c:v>
                </c:pt>
                <c:pt idx="27">
                  <c:v>-0.1840799974549823</c:v>
                </c:pt>
                <c:pt idx="28">
                  <c:v>-0.22673211071544322</c:v>
                </c:pt>
                <c:pt idx="29">
                  <c:v>-0.25512167616150844</c:v>
                </c:pt>
                <c:pt idx="30">
                  <c:v>-0.28433734128947846</c:v>
                </c:pt>
                <c:pt idx="31">
                  <c:v>-0.31713205116435106</c:v>
                </c:pt>
                <c:pt idx="32">
                  <c:v>-0.34643795311032466</c:v>
                </c:pt>
                <c:pt idx="33">
                  <c:v>-0.37231250324528758</c:v>
                </c:pt>
                <c:pt idx="34">
                  <c:v>-0.38600571489310032</c:v>
                </c:pt>
                <c:pt idx="35">
                  <c:v>-0.39597022722825698</c:v>
                </c:pt>
                <c:pt idx="36">
                  <c:v>-0.3968473034921513</c:v>
                </c:pt>
                <c:pt idx="37">
                  <c:v>-0.39724355278867429</c:v>
                </c:pt>
                <c:pt idx="38">
                  <c:v>-0.40290339329137381</c:v>
                </c:pt>
                <c:pt idx="39">
                  <c:v>-0.40175556806243107</c:v>
                </c:pt>
                <c:pt idx="40">
                  <c:v>-0.3841698968058978</c:v>
                </c:pt>
                <c:pt idx="41">
                  <c:v>-0.35630317864873212</c:v>
                </c:pt>
                <c:pt idx="42">
                  <c:v>-0.34057411944007882</c:v>
                </c:pt>
                <c:pt idx="43">
                  <c:v>-0.33415410568513915</c:v>
                </c:pt>
                <c:pt idx="44">
                  <c:v>-0.33709588479378366</c:v>
                </c:pt>
                <c:pt idx="45">
                  <c:v>-0.34063204982757966</c:v>
                </c:pt>
                <c:pt idx="46">
                  <c:v>-0.34063388324865185</c:v>
                </c:pt>
                <c:pt idx="47">
                  <c:v>-0.32806865377717492</c:v>
                </c:pt>
                <c:pt idx="48">
                  <c:v>-0.31435887679432095</c:v>
                </c:pt>
                <c:pt idx="49">
                  <c:v>-0.29992934095832258</c:v>
                </c:pt>
                <c:pt idx="50">
                  <c:v>-0.28622149871150543</c:v>
                </c:pt>
                <c:pt idx="51">
                  <c:v>-0.27328781816950815</c:v>
                </c:pt>
                <c:pt idx="52">
                  <c:v>-0.25760244571431234</c:v>
                </c:pt>
                <c:pt idx="53">
                  <c:v>-0.22390950221202413</c:v>
                </c:pt>
                <c:pt idx="54">
                  <c:v>-0.17676760818584289</c:v>
                </c:pt>
                <c:pt idx="55">
                  <c:v>-0.12445088139938466</c:v>
                </c:pt>
                <c:pt idx="56">
                  <c:v>-6.8290904499221788E-2</c:v>
                </c:pt>
                <c:pt idx="57">
                  <c:v>1.9582145238604093E-3</c:v>
                </c:pt>
                <c:pt idx="58">
                  <c:v>7.9769713929416022E-2</c:v>
                </c:pt>
                <c:pt idx="59">
                  <c:v>0.15847102934922974</c:v>
                </c:pt>
                <c:pt idx="60">
                  <c:v>0.23808777535331033</c:v>
                </c:pt>
                <c:pt idx="61">
                  <c:v>0.31751597770274459</c:v>
                </c:pt>
                <c:pt idx="62">
                  <c:v>0.39083242116016986</c:v>
                </c:pt>
                <c:pt idx="63">
                  <c:v>0.45344404349792544</c:v>
                </c:pt>
                <c:pt idx="64">
                  <c:v>0.50620460859004168</c:v>
                </c:pt>
                <c:pt idx="65">
                  <c:v>0.54671064489511645</c:v>
                </c:pt>
                <c:pt idx="66">
                  <c:v>0.57955320144411282</c:v>
                </c:pt>
                <c:pt idx="67">
                  <c:v>0.60567839501203147</c:v>
                </c:pt>
                <c:pt idx="68">
                  <c:v>0.62698920925259505</c:v>
                </c:pt>
                <c:pt idx="69">
                  <c:v>0.65091446794563468</c:v>
                </c:pt>
                <c:pt idx="70">
                  <c:v>0.67181346723447621</c:v>
                </c:pt>
                <c:pt idx="71">
                  <c:v>0.68660244584713215</c:v>
                </c:pt>
                <c:pt idx="72">
                  <c:v>0.69759891489225867</c:v>
                </c:pt>
                <c:pt idx="73">
                  <c:v>0.70615973975165525</c:v>
                </c:pt>
                <c:pt idx="74">
                  <c:v>0.71482748426088438</c:v>
                </c:pt>
                <c:pt idx="75">
                  <c:v>0.71932019271712122</c:v>
                </c:pt>
                <c:pt idx="76">
                  <c:v>0.72509442878658159</c:v>
                </c:pt>
                <c:pt idx="77">
                  <c:v>0.72947643226703984</c:v>
                </c:pt>
                <c:pt idx="78">
                  <c:v>0.73709371294763415</c:v>
                </c:pt>
                <c:pt idx="79">
                  <c:v>0.74380856962580688</c:v>
                </c:pt>
                <c:pt idx="80">
                  <c:v>0.74800003874619037</c:v>
                </c:pt>
                <c:pt idx="81">
                  <c:v>0.75411949028739911</c:v>
                </c:pt>
                <c:pt idx="82">
                  <c:v>0.76217332690641015</c:v>
                </c:pt>
                <c:pt idx="83">
                  <c:v>0.77029556944098798</c:v>
                </c:pt>
                <c:pt idx="84">
                  <c:v>0.77901822642556739</c:v>
                </c:pt>
                <c:pt idx="85">
                  <c:v>0.78688565484545292</c:v>
                </c:pt>
                <c:pt idx="86">
                  <c:v>0.79545365726359907</c:v>
                </c:pt>
                <c:pt idx="87">
                  <c:v>0.80386276071688889</c:v>
                </c:pt>
                <c:pt idx="88">
                  <c:v>0.81277493834918735</c:v>
                </c:pt>
                <c:pt idx="89">
                  <c:v>0.82157995832696629</c:v>
                </c:pt>
                <c:pt idx="90">
                  <c:v>0.82988337685354974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B80-4DB0-AEE4-9E54CBBD1653}"/>
            </c:ext>
          </c:extLst>
        </c:ser>
        <c:ser>
          <c:idx val="9"/>
          <c:order val="7"/>
          <c:spPr>
            <a:ln w="3175"/>
          </c:spPr>
          <c:marker>
            <c:symbol val="none"/>
          </c:marker>
          <c:val>
            <c:numRef>
              <c:f>'Figure 1'!$BK$5:$BK$95</c:f>
              <c:numCache>
                <c:formatCode>General</c:formatCode>
                <c:ptCount val="91"/>
                <c:pt idx="0">
                  <c:v>0.32126517761655421</c:v>
                </c:pt>
                <c:pt idx="1">
                  <c:v>0.31760131217916321</c:v>
                </c:pt>
                <c:pt idx="2">
                  <c:v>0.37620308030240118</c:v>
                </c:pt>
                <c:pt idx="3">
                  <c:v>0.44875048302777243</c:v>
                </c:pt>
                <c:pt idx="4">
                  <c:v>0.4616014908307956</c:v>
                </c:pt>
                <c:pt idx="5">
                  <c:v>0.49311727514766651</c:v>
                </c:pt>
                <c:pt idx="6">
                  <c:v>0.55833159919147879</c:v>
                </c:pt>
                <c:pt idx="7">
                  <c:v>0.55410821353749617</c:v>
                </c:pt>
                <c:pt idx="8">
                  <c:v>0.55594526315535764</c:v>
                </c:pt>
                <c:pt idx="9">
                  <c:v>0.56629032839660087</c:v>
                </c:pt>
                <c:pt idx="10">
                  <c:v>0.57135509455596101</c:v>
                </c:pt>
                <c:pt idx="11">
                  <c:v>0.57952350248599527</c:v>
                </c:pt>
                <c:pt idx="12">
                  <c:v>0.60341272874397178</c:v>
                </c:pt>
                <c:pt idx="13">
                  <c:v>0.60130153077819515</c:v>
                </c:pt>
                <c:pt idx="14">
                  <c:v>0.60969508368019376</c:v>
                </c:pt>
                <c:pt idx="15">
                  <c:v>0.56594604434806017</c:v>
                </c:pt>
                <c:pt idx="16">
                  <c:v>0.53325539925510423</c:v>
                </c:pt>
                <c:pt idx="17">
                  <c:v>0.51552826025249177</c:v>
                </c:pt>
                <c:pt idx="18">
                  <c:v>0.47713090373332084</c:v>
                </c:pt>
                <c:pt idx="19">
                  <c:v>0.38175309048713163</c:v>
                </c:pt>
                <c:pt idx="20">
                  <c:v>0.31381392021696064</c:v>
                </c:pt>
                <c:pt idx="21">
                  <c:v>0.26872660644210933</c:v>
                </c:pt>
                <c:pt idx="22">
                  <c:v>0.20301423530257789</c:v>
                </c:pt>
                <c:pt idx="23">
                  <c:v>0.12234416446345708</c:v>
                </c:pt>
                <c:pt idx="24">
                  <c:v>3.180956879350233E-2</c:v>
                </c:pt>
                <c:pt idx="25">
                  <c:v>-7.5351167916182141E-2</c:v>
                </c:pt>
                <c:pt idx="26">
                  <c:v>-0.1711530660787135</c:v>
                </c:pt>
                <c:pt idx="27">
                  <c:v>-0.24980167344736845</c:v>
                </c:pt>
                <c:pt idx="28">
                  <c:v>-0.30794602502939483</c:v>
                </c:pt>
                <c:pt idx="29">
                  <c:v>-0.35295731060839214</c:v>
                </c:pt>
                <c:pt idx="30">
                  <c:v>-0.39502176745009537</c:v>
                </c:pt>
                <c:pt idx="31">
                  <c:v>-0.44867278042352671</c:v>
                </c:pt>
                <c:pt idx="32">
                  <c:v>-0.50453235530435625</c:v>
                </c:pt>
                <c:pt idx="33">
                  <c:v>-0.55316491650797406</c:v>
                </c:pt>
                <c:pt idx="34">
                  <c:v>-0.57426279839272998</c:v>
                </c:pt>
                <c:pt idx="35">
                  <c:v>-0.56696704190879676</c:v>
                </c:pt>
                <c:pt idx="36">
                  <c:v>-0.55080508175330967</c:v>
                </c:pt>
                <c:pt idx="37">
                  <c:v>-0.52391151106928746</c:v>
                </c:pt>
                <c:pt idx="38">
                  <c:v>-0.50764673202337163</c:v>
                </c:pt>
                <c:pt idx="39">
                  <c:v>-0.52450588365005368</c:v>
                </c:pt>
                <c:pt idx="40">
                  <c:v>-0.54749944603552381</c:v>
                </c:pt>
                <c:pt idx="41">
                  <c:v>-0.5609110428323183</c:v>
                </c:pt>
                <c:pt idx="42">
                  <c:v>-0.5684548538940386</c:v>
                </c:pt>
                <c:pt idx="43">
                  <c:v>-0.5519096059494587</c:v>
                </c:pt>
                <c:pt idx="44">
                  <c:v>-0.52654450763292482</c:v>
                </c:pt>
                <c:pt idx="45">
                  <c:v>-0.50456790914389982</c:v>
                </c:pt>
                <c:pt idx="46">
                  <c:v>-0.47754282254786773</c:v>
                </c:pt>
                <c:pt idx="47">
                  <c:v>-0.46359235284164224</c:v>
                </c:pt>
                <c:pt idx="48">
                  <c:v>-0.44770794300387134</c:v>
                </c:pt>
                <c:pt idx="49">
                  <c:v>-0.42541466892927582</c:v>
                </c:pt>
                <c:pt idx="50">
                  <c:v>-0.39050569829504567</c:v>
                </c:pt>
                <c:pt idx="51">
                  <c:v>-0.34315297371815556</c:v>
                </c:pt>
                <c:pt idx="52">
                  <c:v>-0.28686240254386824</c:v>
                </c:pt>
                <c:pt idx="53">
                  <c:v>-0.21532510734605442</c:v>
                </c:pt>
                <c:pt idx="54">
                  <c:v>-0.12965400345754044</c:v>
                </c:pt>
                <c:pt idx="55">
                  <c:v>-5.7892088016112439E-2</c:v>
                </c:pt>
                <c:pt idx="56">
                  <c:v>1.4196558712345236E-2</c:v>
                </c:pt>
                <c:pt idx="57">
                  <c:v>9.0429071706828998E-2</c:v>
                </c:pt>
                <c:pt idx="58">
                  <c:v>0.16601763076622872</c:v>
                </c:pt>
                <c:pt idx="59">
                  <c:v>0.23176606493658874</c:v>
                </c:pt>
                <c:pt idx="60">
                  <c:v>0.29155674460241637</c:v>
                </c:pt>
                <c:pt idx="61">
                  <c:v>0.35163778233786536</c:v>
                </c:pt>
                <c:pt idx="62">
                  <c:v>0.40300485718958001</c:v>
                </c:pt>
                <c:pt idx="63">
                  <c:v>0.43630349554370557</c:v>
                </c:pt>
                <c:pt idx="64">
                  <c:v>0.45745874057175195</c:v>
                </c:pt>
                <c:pt idx="65">
                  <c:v>0.47395920336858655</c:v>
                </c:pt>
                <c:pt idx="66">
                  <c:v>0.48999600464124499</c:v>
                </c:pt>
                <c:pt idx="67">
                  <c:v>0.50413877889687475</c:v>
                </c:pt>
                <c:pt idx="68">
                  <c:v>0.51407543275743395</c:v>
                </c:pt>
                <c:pt idx="69">
                  <c:v>0.52156514320289227</c:v>
                </c:pt>
                <c:pt idx="70">
                  <c:v>0.52927059728200365</c:v>
                </c:pt>
                <c:pt idx="71">
                  <c:v>0.54078553668228246</c:v>
                </c:pt>
                <c:pt idx="72">
                  <c:v>0.55103614641380927</c:v>
                </c:pt>
                <c:pt idx="73">
                  <c:v>0.56150122047684292</c:v>
                </c:pt>
                <c:pt idx="74">
                  <c:v>0.57034925805617709</c:v>
                </c:pt>
                <c:pt idx="75">
                  <c:v>0.5792429889295635</c:v>
                </c:pt>
                <c:pt idx="76">
                  <c:v>0.58572480864378851</c:v>
                </c:pt>
                <c:pt idx="77">
                  <c:v>0.59742713050864726</c:v>
                </c:pt>
                <c:pt idx="78">
                  <c:v>0.60248812380316819</c:v>
                </c:pt>
                <c:pt idx="79">
                  <c:v>0.60831151553430762</c:v>
                </c:pt>
                <c:pt idx="80">
                  <c:v>0.61271293310582386</c:v>
                </c:pt>
                <c:pt idx="81">
                  <c:v>0.61643554742230433</c:v>
                </c:pt>
                <c:pt idx="82">
                  <c:v>0.61949978379313397</c:v>
                </c:pt>
                <c:pt idx="83">
                  <c:v>0.6175036991740761</c:v>
                </c:pt>
                <c:pt idx="84">
                  <c:v>0.61297477599074701</c:v>
                </c:pt>
                <c:pt idx="85">
                  <c:v>0.61205048817121577</c:v>
                </c:pt>
                <c:pt idx="86">
                  <c:v>0.60917831203100659</c:v>
                </c:pt>
                <c:pt idx="87">
                  <c:v>0.60611052546577782</c:v>
                </c:pt>
                <c:pt idx="88">
                  <c:v>0.60274430297015447</c:v>
                </c:pt>
                <c:pt idx="89">
                  <c:v>0.5996348234135892</c:v>
                </c:pt>
                <c:pt idx="90">
                  <c:v>0.5921092976781448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B80-4DB0-AEE4-9E54CBBD1653}"/>
            </c:ext>
          </c:extLst>
        </c:ser>
        <c:ser>
          <c:idx val="10"/>
          <c:order val="8"/>
          <c:spPr>
            <a:ln w="3175"/>
          </c:spPr>
          <c:marker>
            <c:symbol val="none"/>
          </c:marker>
          <c:val>
            <c:numRef>
              <c:f>'Figure 1'!$BO$5:$BO$95</c:f>
              <c:numCache>
                <c:formatCode>General</c:formatCode>
                <c:ptCount val="91"/>
                <c:pt idx="0">
                  <c:v>0.35249758072398496</c:v>
                </c:pt>
                <c:pt idx="1">
                  <c:v>0.31067653422343328</c:v>
                </c:pt>
                <c:pt idx="2">
                  <c:v>0.28794055795320844</c:v>
                </c:pt>
                <c:pt idx="3">
                  <c:v>0.30110979975607938</c:v>
                </c:pt>
                <c:pt idx="4">
                  <c:v>0.31088862099876247</c:v>
                </c:pt>
                <c:pt idx="5">
                  <c:v>0.47561246988006789</c:v>
                </c:pt>
                <c:pt idx="6">
                  <c:v>0.5058189688080954</c:v>
                </c:pt>
                <c:pt idx="7">
                  <c:v>0.51829784418621327</c:v>
                </c:pt>
                <c:pt idx="8">
                  <c:v>0.52789448540014217</c:v>
                </c:pt>
                <c:pt idx="9">
                  <c:v>0.54391719609950406</c:v>
                </c:pt>
                <c:pt idx="10">
                  <c:v>0.56857930382662103</c:v>
                </c:pt>
                <c:pt idx="11">
                  <c:v>0.58326420128224854</c:v>
                </c:pt>
                <c:pt idx="12">
                  <c:v>0.60744186537400624</c:v>
                </c:pt>
                <c:pt idx="13">
                  <c:v>0.62002758317500262</c:v>
                </c:pt>
                <c:pt idx="14">
                  <c:v>0.6354281878864505</c:v>
                </c:pt>
                <c:pt idx="15">
                  <c:v>0.64310326355899494</c:v>
                </c:pt>
                <c:pt idx="16">
                  <c:v>0.65341058952168574</c:v>
                </c:pt>
                <c:pt idx="17">
                  <c:v>0.6290715203167333</c:v>
                </c:pt>
                <c:pt idx="18">
                  <c:v>0.59922983803776508</c:v>
                </c:pt>
                <c:pt idx="19">
                  <c:v>0.52846248528929085</c:v>
                </c:pt>
                <c:pt idx="20">
                  <c:v>0.44619244989822909</c:v>
                </c:pt>
                <c:pt idx="21">
                  <c:v>0.3730699979309211</c:v>
                </c:pt>
                <c:pt idx="22">
                  <c:v>0.27114255480065153</c:v>
                </c:pt>
                <c:pt idx="23">
                  <c:v>0.20032159820411766</c:v>
                </c:pt>
                <c:pt idx="24">
                  <c:v>0.12454418051701273</c:v>
                </c:pt>
                <c:pt idx="25">
                  <c:v>4.404930458658346E-2</c:v>
                </c:pt>
                <c:pt idx="26">
                  <c:v>-9.8106548056022709E-3</c:v>
                </c:pt>
                <c:pt idx="27">
                  <c:v>-5.483580055222214E-2</c:v>
                </c:pt>
                <c:pt idx="28">
                  <c:v>-8.9127789358163415E-2</c:v>
                </c:pt>
                <c:pt idx="29">
                  <c:v>-0.11936453747642892</c:v>
                </c:pt>
                <c:pt idx="30">
                  <c:v>-0.15564180917466364</c:v>
                </c:pt>
                <c:pt idx="31">
                  <c:v>-0.17558527152042425</c:v>
                </c:pt>
                <c:pt idx="32">
                  <c:v>-0.188848982115148</c:v>
                </c:pt>
                <c:pt idx="33">
                  <c:v>-0.20713061102317545</c:v>
                </c:pt>
                <c:pt idx="34">
                  <c:v>-0.22425156137958677</c:v>
                </c:pt>
                <c:pt idx="35">
                  <c:v>-0.24414840572801447</c:v>
                </c:pt>
                <c:pt idx="36">
                  <c:v>-0.28156243058060537</c:v>
                </c:pt>
                <c:pt idx="37">
                  <c:v>-0.30158282860266949</c:v>
                </c:pt>
                <c:pt idx="38">
                  <c:v>-0.30484060931736079</c:v>
                </c:pt>
                <c:pt idx="39">
                  <c:v>-0.31368935357114042</c:v>
                </c:pt>
                <c:pt idx="40">
                  <c:v>-0.32273945469880638</c:v>
                </c:pt>
                <c:pt idx="41">
                  <c:v>-0.32472745431082684</c:v>
                </c:pt>
                <c:pt idx="42">
                  <c:v>-0.34040041588230469</c:v>
                </c:pt>
                <c:pt idx="43">
                  <c:v>-0.35459767356171762</c:v>
                </c:pt>
                <c:pt idx="44">
                  <c:v>-0.35618615556682082</c:v>
                </c:pt>
                <c:pt idx="45">
                  <c:v>-0.35485884392875389</c:v>
                </c:pt>
                <c:pt idx="46">
                  <c:v>-0.35240808878003549</c:v>
                </c:pt>
                <c:pt idx="47">
                  <c:v>-0.34267561157975479</c:v>
                </c:pt>
                <c:pt idx="48">
                  <c:v>-0.32524933845334852</c:v>
                </c:pt>
                <c:pt idx="49">
                  <c:v>-0.30937045409247677</c:v>
                </c:pt>
                <c:pt idx="50">
                  <c:v>-0.29027031634097472</c:v>
                </c:pt>
                <c:pt idx="51">
                  <c:v>-0.27926645996759553</c:v>
                </c:pt>
                <c:pt idx="52">
                  <c:v>-0.26199588455999928</c:v>
                </c:pt>
                <c:pt idx="53">
                  <c:v>-0.2416563290439521</c:v>
                </c:pt>
                <c:pt idx="54">
                  <c:v>-0.20512206479137063</c:v>
                </c:pt>
                <c:pt idx="55">
                  <c:v>-0.17886206927320483</c:v>
                </c:pt>
                <c:pt idx="56">
                  <c:v>-0.12020254277912111</c:v>
                </c:pt>
                <c:pt idx="57">
                  <c:v>-5.4800437536615572E-2</c:v>
                </c:pt>
                <c:pt idx="58">
                  <c:v>-7.2597166217733102E-3</c:v>
                </c:pt>
                <c:pt idx="59">
                  <c:v>4.531904003009924E-2</c:v>
                </c:pt>
                <c:pt idx="60">
                  <c:v>0.10762292047532745</c:v>
                </c:pt>
                <c:pt idx="61">
                  <c:v>0.19970574752044901</c:v>
                </c:pt>
                <c:pt idx="62">
                  <c:v>0.27468639012189566</c:v>
                </c:pt>
                <c:pt idx="63">
                  <c:v>0.38524272867425269</c:v>
                </c:pt>
                <c:pt idx="64">
                  <c:v>0.48959284657286867</c:v>
                </c:pt>
                <c:pt idx="65">
                  <c:v>0.54595884521873916</c:v>
                </c:pt>
                <c:pt idx="66">
                  <c:v>0.59904811460056162</c:v>
                </c:pt>
                <c:pt idx="67">
                  <c:v>0.62594911899684313</c:v>
                </c:pt>
                <c:pt idx="68">
                  <c:v>0.68043875466485459</c:v>
                </c:pt>
                <c:pt idx="69">
                  <c:v>0.71759069596730773</c:v>
                </c:pt>
                <c:pt idx="70">
                  <c:v>0.74700363878010967</c:v>
                </c:pt>
                <c:pt idx="71">
                  <c:v>0.78634584975157107</c:v>
                </c:pt>
                <c:pt idx="72">
                  <c:v>0.81428240378498229</c:v>
                </c:pt>
                <c:pt idx="73">
                  <c:v>0.83780189115631565</c:v>
                </c:pt>
                <c:pt idx="74">
                  <c:v>0.85372803274269138</c:v>
                </c:pt>
                <c:pt idx="75">
                  <c:v>0.86431684739642733</c:v>
                </c:pt>
                <c:pt idx="76">
                  <c:v>0.86918708117263688</c:v>
                </c:pt>
                <c:pt idx="77">
                  <c:v>0.87003063406267089</c:v>
                </c:pt>
                <c:pt idx="78">
                  <c:v>0.86845174048013374</c:v>
                </c:pt>
                <c:pt idx="79">
                  <c:v>0.86590921042971203</c:v>
                </c:pt>
                <c:pt idx="80">
                  <c:v>0.87403790980793905</c:v>
                </c:pt>
                <c:pt idx="81">
                  <c:v>0.89218947861273168</c:v>
                </c:pt>
                <c:pt idx="82">
                  <c:v>0.9039775309745457</c:v>
                </c:pt>
                <c:pt idx="83">
                  <c:v>0.90097544152828146</c:v>
                </c:pt>
                <c:pt idx="84">
                  <c:v>0.91945621284117407</c:v>
                </c:pt>
                <c:pt idx="85">
                  <c:v>0.92546472935343482</c:v>
                </c:pt>
                <c:pt idx="86">
                  <c:v>0.96694059264161003</c:v>
                </c:pt>
                <c:pt idx="87">
                  <c:v>0.98641947308446964</c:v>
                </c:pt>
                <c:pt idx="88">
                  <c:v>1.0499653738660824</c:v>
                </c:pt>
                <c:pt idx="89">
                  <c:v>1.0947010725309272</c:v>
                </c:pt>
                <c:pt idx="90">
                  <c:v>1.3369137583794835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B80-4DB0-AEE4-9E54CBBD1653}"/>
            </c:ext>
          </c:extLst>
        </c:ser>
        <c:ser>
          <c:idx val="11"/>
          <c:order val="9"/>
          <c:spPr>
            <a:ln w="3175"/>
          </c:spPr>
          <c:marker>
            <c:symbol val="none"/>
          </c:marker>
          <c:val>
            <c:numRef>
              <c:f>'Figure 1'!$BS$5:$BS$95</c:f>
              <c:numCache>
                <c:formatCode>General</c:formatCode>
                <c:ptCount val="91"/>
                <c:pt idx="0">
                  <c:v>0.39942296136689237</c:v>
                </c:pt>
                <c:pt idx="1">
                  <c:v>0.39029684873521509</c:v>
                </c:pt>
                <c:pt idx="2">
                  <c:v>0.38280523599894828</c:v>
                </c:pt>
                <c:pt idx="3">
                  <c:v>0.43191262519126411</c:v>
                </c:pt>
                <c:pt idx="4">
                  <c:v>0.52484957762751261</c:v>
                </c:pt>
                <c:pt idx="5">
                  <c:v>0.59533235232088055</c:v>
                </c:pt>
                <c:pt idx="6">
                  <c:v>0.66502818478975101</c:v>
                </c:pt>
                <c:pt idx="7">
                  <c:v>0.62413661586958358</c:v>
                </c:pt>
                <c:pt idx="8">
                  <c:v>0.62459916020217732</c:v>
                </c:pt>
                <c:pt idx="9">
                  <c:v>0.62507364487505068</c:v>
                </c:pt>
                <c:pt idx="10">
                  <c:v>0.64646501949135771</c:v>
                </c:pt>
                <c:pt idx="11">
                  <c:v>0.66549086508647548</c:v>
                </c:pt>
                <c:pt idx="12">
                  <c:v>0.71141042984595926</c:v>
                </c:pt>
                <c:pt idx="13">
                  <c:v>0.73056059091498815</c:v>
                </c:pt>
                <c:pt idx="14">
                  <c:v>0.73708450420105132</c:v>
                </c:pt>
                <c:pt idx="15">
                  <c:v>0.70470086683315281</c:v>
                </c:pt>
                <c:pt idx="16">
                  <c:v>0.7319140325379061</c:v>
                </c:pt>
                <c:pt idx="17">
                  <c:v>0.69756470042860996</c:v>
                </c:pt>
                <c:pt idx="18">
                  <c:v>0.62999062210578016</c:v>
                </c:pt>
                <c:pt idx="19">
                  <c:v>0.63064020902501106</c:v>
                </c:pt>
                <c:pt idx="20">
                  <c:v>0.54977417344392743</c:v>
                </c:pt>
                <c:pt idx="21">
                  <c:v>0.41542944183717728</c:v>
                </c:pt>
                <c:pt idx="22">
                  <c:v>0.24157128080667203</c:v>
                </c:pt>
                <c:pt idx="23">
                  <c:v>8.9519031061400717E-2</c:v>
                </c:pt>
                <c:pt idx="24">
                  <c:v>-2.172082096280932E-2</c:v>
                </c:pt>
                <c:pt idx="25">
                  <c:v>-0.11730388341728923</c:v>
                </c:pt>
                <c:pt idx="26">
                  <c:v>-0.1728970035681397</c:v>
                </c:pt>
                <c:pt idx="27">
                  <c:v>-0.21724264539528293</c:v>
                </c:pt>
                <c:pt idx="28">
                  <c:v>-0.25010300185762863</c:v>
                </c:pt>
                <c:pt idx="29">
                  <c:v>-0.25306407955012428</c:v>
                </c:pt>
                <c:pt idx="30">
                  <c:v>-0.25541478606773466</c:v>
                </c:pt>
                <c:pt idx="31">
                  <c:v>-0.26499055523421178</c:v>
                </c:pt>
                <c:pt idx="32">
                  <c:v>-0.27623234202950353</c:v>
                </c:pt>
                <c:pt idx="33">
                  <c:v>-0.2977091125392049</c:v>
                </c:pt>
                <c:pt idx="34">
                  <c:v>-0.32548962403985016</c:v>
                </c:pt>
                <c:pt idx="35">
                  <c:v>-0.34533761423699055</c:v>
                </c:pt>
                <c:pt idx="36">
                  <c:v>-0.35557361902051987</c:v>
                </c:pt>
                <c:pt idx="37">
                  <c:v>-0.36029448296856265</c:v>
                </c:pt>
                <c:pt idx="38">
                  <c:v>-0.37576241223748796</c:v>
                </c:pt>
                <c:pt idx="39">
                  <c:v>-0.38517636855205178</c:v>
                </c:pt>
                <c:pt idx="40">
                  <c:v>-0.38286256968468629</c:v>
                </c:pt>
                <c:pt idx="41">
                  <c:v>-0.37412965112706159</c:v>
                </c:pt>
                <c:pt idx="42">
                  <c:v>-0.35692018723330282</c:v>
                </c:pt>
                <c:pt idx="43">
                  <c:v>-0.35348339691117525</c:v>
                </c:pt>
                <c:pt idx="44">
                  <c:v>-0.35953601978832167</c:v>
                </c:pt>
                <c:pt idx="45">
                  <c:v>-0.35562253578774794</c:v>
                </c:pt>
                <c:pt idx="46">
                  <c:v>-0.33499793559263041</c:v>
                </c:pt>
                <c:pt idx="47">
                  <c:v>-0.29485227388239754</c:v>
                </c:pt>
                <c:pt idx="48">
                  <c:v>-0.25465204996677193</c:v>
                </c:pt>
                <c:pt idx="49">
                  <c:v>-0.21287158804666795</c:v>
                </c:pt>
                <c:pt idx="50">
                  <c:v>-0.17727760657698816</c:v>
                </c:pt>
                <c:pt idx="51">
                  <c:v>-0.14428669331221347</c:v>
                </c:pt>
                <c:pt idx="52">
                  <c:v>-0.10223867529280831</c:v>
                </c:pt>
                <c:pt idx="53">
                  <c:v>-6.1913324132817575E-2</c:v>
                </c:pt>
                <c:pt idx="54">
                  <c:v>-1.5772125643735296E-2</c:v>
                </c:pt>
                <c:pt idx="55">
                  <c:v>3.5321932201709899E-2</c:v>
                </c:pt>
                <c:pt idx="56">
                  <c:v>8.6246623857945293E-2</c:v>
                </c:pt>
                <c:pt idx="57">
                  <c:v>0.14069087502265365</c:v>
                </c:pt>
                <c:pt idx="58">
                  <c:v>0.19304611262240037</c:v>
                </c:pt>
                <c:pt idx="59">
                  <c:v>0.23909289556800792</c:v>
                </c:pt>
                <c:pt idx="60">
                  <c:v>0.27839024888140451</c:v>
                </c:pt>
                <c:pt idx="61">
                  <c:v>0.31664027642296644</c:v>
                </c:pt>
                <c:pt idx="62">
                  <c:v>0.35554482360642786</c:v>
                </c:pt>
                <c:pt idx="63">
                  <c:v>0.39474618961312774</c:v>
                </c:pt>
                <c:pt idx="64">
                  <c:v>0.43187108789792289</c:v>
                </c:pt>
                <c:pt idx="65">
                  <c:v>0.46395215803747575</c:v>
                </c:pt>
                <c:pt idx="66">
                  <c:v>0.49181142699942609</c:v>
                </c:pt>
                <c:pt idx="67">
                  <c:v>0.51642147681989414</c:v>
                </c:pt>
                <c:pt idx="68">
                  <c:v>0.53679099470305824</c:v>
                </c:pt>
                <c:pt idx="69">
                  <c:v>0.55531411783303852</c:v>
                </c:pt>
                <c:pt idx="70">
                  <c:v>0.56709775537417473</c:v>
                </c:pt>
                <c:pt idx="71">
                  <c:v>0.58012611784010293</c:v>
                </c:pt>
                <c:pt idx="72">
                  <c:v>0.59144982748090291</c:v>
                </c:pt>
                <c:pt idx="73">
                  <c:v>0.60054366260342296</c:v>
                </c:pt>
                <c:pt idx="74">
                  <c:v>0.61008991047065142</c:v>
                </c:pt>
                <c:pt idx="75">
                  <c:v>0.61551576013821807</c:v>
                </c:pt>
                <c:pt idx="76">
                  <c:v>0.62176441052545373</c:v>
                </c:pt>
                <c:pt idx="77">
                  <c:v>0.6282567728574785</c:v>
                </c:pt>
                <c:pt idx="78">
                  <c:v>0.63520820508548781</c:v>
                </c:pt>
                <c:pt idx="79">
                  <c:v>0.63982582437278823</c:v>
                </c:pt>
                <c:pt idx="80">
                  <c:v>0.64435645517233853</c:v>
                </c:pt>
                <c:pt idx="81">
                  <c:v>0.64865354992248769</c:v>
                </c:pt>
                <c:pt idx="82">
                  <c:v>0.65398537018281278</c:v>
                </c:pt>
                <c:pt idx="83">
                  <c:v>0.65971881604413662</c:v>
                </c:pt>
                <c:pt idx="84">
                  <c:v>0.67033956879462198</c:v>
                </c:pt>
                <c:pt idx="85">
                  <c:v>0.67138137764613792</c:v>
                </c:pt>
                <c:pt idx="86">
                  <c:v>0.67689363564363603</c:v>
                </c:pt>
                <c:pt idx="87">
                  <c:v>0.6822968804287497</c:v>
                </c:pt>
                <c:pt idx="88">
                  <c:v>0.68762073153969183</c:v>
                </c:pt>
                <c:pt idx="89">
                  <c:v>0.69293768234581687</c:v>
                </c:pt>
                <c:pt idx="90">
                  <c:v>0.69842314297370778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B80-4DB0-AEE4-9E54CBBD1653}"/>
            </c:ext>
          </c:extLst>
        </c:ser>
        <c:ser>
          <c:idx val="12"/>
          <c:order val="10"/>
          <c:spPr>
            <a:ln w="3175"/>
          </c:spPr>
          <c:marker>
            <c:symbol val="none"/>
          </c:marker>
          <c:val>
            <c:numRef>
              <c:f>'Figure 1'!$BW$5:$BW$95</c:f>
              <c:numCache>
                <c:formatCode>General</c:formatCode>
                <c:ptCount val="91"/>
                <c:pt idx="0">
                  <c:v>0.22251866863278233</c:v>
                </c:pt>
                <c:pt idx="1">
                  <c:v>0.34279640692840468</c:v>
                </c:pt>
                <c:pt idx="2">
                  <c:v>0.46035872629814967</c:v>
                </c:pt>
                <c:pt idx="3">
                  <c:v>0.47716425096426773</c:v>
                </c:pt>
                <c:pt idx="4">
                  <c:v>0.49407834515942189</c:v>
                </c:pt>
                <c:pt idx="5">
                  <c:v>0.50072354047619372</c:v>
                </c:pt>
                <c:pt idx="6">
                  <c:v>0.45171103069512952</c:v>
                </c:pt>
                <c:pt idx="7">
                  <c:v>0.55274914615652426</c:v>
                </c:pt>
                <c:pt idx="8">
                  <c:v>0.54815405451089427</c:v>
                </c:pt>
                <c:pt idx="9">
                  <c:v>0.53673205138294888</c:v>
                </c:pt>
                <c:pt idx="10">
                  <c:v>0.50705468233190165</c:v>
                </c:pt>
                <c:pt idx="11">
                  <c:v>0.49728539099670088</c:v>
                </c:pt>
                <c:pt idx="12">
                  <c:v>0.498256869467748</c:v>
                </c:pt>
                <c:pt idx="13">
                  <c:v>0.49366168799214505</c:v>
                </c:pt>
                <c:pt idx="14">
                  <c:v>0.50629160507749371</c:v>
                </c:pt>
                <c:pt idx="15">
                  <c:v>0.51359318982586599</c:v>
                </c:pt>
                <c:pt idx="16">
                  <c:v>0.55438501617679348</c:v>
                </c:pt>
                <c:pt idx="17">
                  <c:v>0.54141107573468927</c:v>
                </c:pt>
                <c:pt idx="18">
                  <c:v>0.47597997413466292</c:v>
                </c:pt>
                <c:pt idx="19">
                  <c:v>0.2508786129958534</c:v>
                </c:pt>
                <c:pt idx="20">
                  <c:v>0.19040834071585808</c:v>
                </c:pt>
                <c:pt idx="21">
                  <c:v>0.14364389141098818</c:v>
                </c:pt>
                <c:pt idx="22">
                  <c:v>0.10717410050606456</c:v>
                </c:pt>
                <c:pt idx="23">
                  <c:v>7.3596096794520408E-2</c:v>
                </c:pt>
                <c:pt idx="24">
                  <c:v>3.017013690158105E-2</c:v>
                </c:pt>
                <c:pt idx="25">
                  <c:v>-3.0345134777228815E-2</c:v>
                </c:pt>
                <c:pt idx="26">
                  <c:v>-9.5659137654622597E-2</c:v>
                </c:pt>
                <c:pt idx="27">
                  <c:v>-0.15682205837270941</c:v>
                </c:pt>
                <c:pt idx="28">
                  <c:v>-0.21005376401329573</c:v>
                </c:pt>
                <c:pt idx="29">
                  <c:v>-0.25715720125900782</c:v>
                </c:pt>
                <c:pt idx="30">
                  <c:v>-0.30105261806068234</c:v>
                </c:pt>
                <c:pt idx="31">
                  <c:v>-0.33288363020566492</c:v>
                </c:pt>
                <c:pt idx="32">
                  <c:v>-0.36328047382857631</c:v>
                </c:pt>
                <c:pt idx="33">
                  <c:v>-0.39100200199959811</c:v>
                </c:pt>
                <c:pt idx="34">
                  <c:v>-0.41930396537301023</c:v>
                </c:pt>
                <c:pt idx="35">
                  <c:v>-0.46065418442705802</c:v>
                </c:pt>
                <c:pt idx="36">
                  <c:v>-0.49327606655350126</c:v>
                </c:pt>
                <c:pt idx="37">
                  <c:v>-0.52316847434644775</c:v>
                </c:pt>
                <c:pt idx="38">
                  <c:v>-0.55121491838995273</c:v>
                </c:pt>
                <c:pt idx="39">
                  <c:v>-0.57358207185492405</c:v>
                </c:pt>
                <c:pt idx="40">
                  <c:v>-0.58798740860666721</c:v>
                </c:pt>
                <c:pt idx="41">
                  <c:v>-0.60245856939741194</c:v>
                </c:pt>
                <c:pt idx="42">
                  <c:v>-0.6184537047483436</c:v>
                </c:pt>
                <c:pt idx="43">
                  <c:v>-0.63028805234930196</c:v>
                </c:pt>
                <c:pt idx="44">
                  <c:v>-0.63664856765387778</c:v>
                </c:pt>
                <c:pt idx="45">
                  <c:v>-0.649338053845117</c:v>
                </c:pt>
                <c:pt idx="46">
                  <c:v>-0.646706735786444</c:v>
                </c:pt>
                <c:pt idx="47">
                  <c:v>-0.63916232814578411</c:v>
                </c:pt>
                <c:pt idx="48">
                  <c:v>-0.63211009879740221</c:v>
                </c:pt>
                <c:pt idx="49">
                  <c:v>-0.62619680096280073</c:v>
                </c:pt>
                <c:pt idx="50">
                  <c:v>-0.61739919586839764</c:v>
                </c:pt>
                <c:pt idx="51">
                  <c:v>-0.60292707385854905</c:v>
                </c:pt>
                <c:pt idx="52">
                  <c:v>-0.58586591181280112</c:v>
                </c:pt>
                <c:pt idx="53">
                  <c:v>-0.56834966308773083</c:v>
                </c:pt>
                <c:pt idx="54">
                  <c:v>-0.54807058920729745</c:v>
                </c:pt>
                <c:pt idx="55">
                  <c:v>-0.53040760824390343</c:v>
                </c:pt>
                <c:pt idx="56">
                  <c:v>-0.50473576792628683</c:v>
                </c:pt>
                <c:pt idx="57">
                  <c:v>-0.473803010725457</c:v>
                </c:pt>
                <c:pt idx="58">
                  <c:v>-0.43525503383681963</c:v>
                </c:pt>
                <c:pt idx="59">
                  <c:v>-0.38431394248921763</c:v>
                </c:pt>
                <c:pt idx="60">
                  <c:v>-0.31879926706343714</c:v>
                </c:pt>
                <c:pt idx="61">
                  <c:v>-0.23330068686490438</c:v>
                </c:pt>
                <c:pt idx="62">
                  <c:v>-0.12874280154447623</c:v>
                </c:pt>
                <c:pt idx="63">
                  <c:v>-6.4501452189384854E-3</c:v>
                </c:pt>
                <c:pt idx="64">
                  <c:v>0.12167033103494589</c:v>
                </c:pt>
                <c:pt idx="65">
                  <c:v>0.23776097490782999</c:v>
                </c:pt>
                <c:pt idx="66">
                  <c:v>0.33526271299114768</c:v>
                </c:pt>
                <c:pt idx="67">
                  <c:v>0.40938456892797814</c:v>
                </c:pt>
                <c:pt idx="68">
                  <c:v>0.46119509357851557</c:v>
                </c:pt>
                <c:pt idx="69">
                  <c:v>0.49357357110917094</c:v>
                </c:pt>
                <c:pt idx="70">
                  <c:v>0.51743508614624967</c:v>
                </c:pt>
                <c:pt idx="71">
                  <c:v>0.54139619123232441</c:v>
                </c:pt>
                <c:pt idx="72">
                  <c:v>0.56668903630984369</c:v>
                </c:pt>
                <c:pt idx="73">
                  <c:v>0.59231487650458925</c:v>
                </c:pt>
                <c:pt idx="74">
                  <c:v>0.61893627318509692</c:v>
                </c:pt>
                <c:pt idx="75">
                  <c:v>0.64745169428253491</c:v>
                </c:pt>
                <c:pt idx="76">
                  <c:v>0.67729627422563288</c:v>
                </c:pt>
                <c:pt idx="77">
                  <c:v>0.70933070857444414</c:v>
                </c:pt>
                <c:pt idx="78">
                  <c:v>0.74609220620853545</c:v>
                </c:pt>
                <c:pt idx="79">
                  <c:v>0.79013814847872799</c:v>
                </c:pt>
                <c:pt idx="80">
                  <c:v>0.83810287473334666</c:v>
                </c:pt>
                <c:pt idx="81">
                  <c:v>0.87987721063986657</c:v>
                </c:pt>
                <c:pt idx="82">
                  <c:v>0.92224959127193606</c:v>
                </c:pt>
                <c:pt idx="83">
                  <c:v>0.96532048907344525</c:v>
                </c:pt>
                <c:pt idx="84">
                  <c:v>1.0086562069421496</c:v>
                </c:pt>
                <c:pt idx="85">
                  <c:v>1.0525045258854571</c:v>
                </c:pt>
                <c:pt idx="86">
                  <c:v>1.0971146225051345</c:v>
                </c:pt>
                <c:pt idx="87">
                  <c:v>1.1421431109566604</c:v>
                </c:pt>
                <c:pt idx="88">
                  <c:v>1.1873066152161718</c:v>
                </c:pt>
                <c:pt idx="89">
                  <c:v>1.2325947447213537</c:v>
                </c:pt>
                <c:pt idx="90">
                  <c:v>1.2778606954636169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B80-4DB0-AEE4-9E54CBBD1653}"/>
            </c:ext>
          </c:extLst>
        </c:ser>
        <c:ser>
          <c:idx val="13"/>
          <c:order val="11"/>
          <c:spPr>
            <a:ln w="3175"/>
          </c:spPr>
          <c:marker>
            <c:symbol val="none"/>
          </c:marker>
          <c:val>
            <c:numRef>
              <c:f>'Figure 1'!$CA$5:$CA$95</c:f>
              <c:numCache>
                <c:formatCode>General</c:formatCode>
                <c:ptCount val="91"/>
                <c:pt idx="0">
                  <c:v>0.3900993589879177</c:v>
                </c:pt>
                <c:pt idx="1">
                  <c:v>0.3218854408163272</c:v>
                </c:pt>
                <c:pt idx="2">
                  <c:v>0.33932746910539857</c:v>
                </c:pt>
                <c:pt idx="3">
                  <c:v>0.42162677313660346</c:v>
                </c:pt>
                <c:pt idx="4">
                  <c:v>0.45488019045527495</c:v>
                </c:pt>
                <c:pt idx="5">
                  <c:v>0.46977427466560345</c:v>
                </c:pt>
                <c:pt idx="6">
                  <c:v>0.49843778908646613</c:v>
                </c:pt>
                <c:pt idx="7">
                  <c:v>0.5281883320996501</c:v>
                </c:pt>
                <c:pt idx="8">
                  <c:v>0.51956943524948118</c:v>
                </c:pt>
                <c:pt idx="9">
                  <c:v>0.53472213358450615</c:v>
                </c:pt>
                <c:pt idx="10">
                  <c:v>0.54922963753082277</c:v>
                </c:pt>
                <c:pt idx="11">
                  <c:v>0.57012537011926245</c:v>
                </c:pt>
                <c:pt idx="12">
                  <c:v>0.54903049912980839</c:v>
                </c:pt>
                <c:pt idx="13">
                  <c:v>0.58723227154402169</c:v>
                </c:pt>
                <c:pt idx="14">
                  <c:v>0.60373111971409343</c:v>
                </c:pt>
                <c:pt idx="15">
                  <c:v>0.59073389002432963</c:v>
                </c:pt>
                <c:pt idx="16">
                  <c:v>0.6251511439227494</c:v>
                </c:pt>
                <c:pt idx="17">
                  <c:v>0.62400957556296932</c:v>
                </c:pt>
                <c:pt idx="18">
                  <c:v>0.62473288476907762</c:v>
                </c:pt>
                <c:pt idx="19">
                  <c:v>0.58509440621841946</c:v>
                </c:pt>
                <c:pt idx="20">
                  <c:v>0.53964238359987515</c:v>
                </c:pt>
                <c:pt idx="21">
                  <c:v>0.44630494087516087</c:v>
                </c:pt>
                <c:pt idx="22">
                  <c:v>0.40339732270236828</c:v>
                </c:pt>
                <c:pt idx="23">
                  <c:v>0.28955108146467573</c:v>
                </c:pt>
                <c:pt idx="24">
                  <c:v>0.20152329293691329</c:v>
                </c:pt>
                <c:pt idx="25">
                  <c:v>0.14980702544476715</c:v>
                </c:pt>
                <c:pt idx="26">
                  <c:v>5.1064086848143668E-2</c:v>
                </c:pt>
                <c:pt idx="27">
                  <c:v>-2.9679098008217122E-2</c:v>
                </c:pt>
                <c:pt idx="28">
                  <c:v>-6.5957392043301546E-2</c:v>
                </c:pt>
                <c:pt idx="29">
                  <c:v>-0.1155212318120655</c:v>
                </c:pt>
                <c:pt idx="30">
                  <c:v>-0.16257007404831228</c:v>
                </c:pt>
                <c:pt idx="31">
                  <c:v>-0.20608329864494349</c:v>
                </c:pt>
                <c:pt idx="32">
                  <c:v>-0.2271601793733399</c:v>
                </c:pt>
                <c:pt idx="33">
                  <c:v>-0.25701147896027565</c:v>
                </c:pt>
                <c:pt idx="34">
                  <c:v>-0.2571037192496175</c:v>
                </c:pt>
                <c:pt idx="35">
                  <c:v>-0.26561960254806444</c:v>
                </c:pt>
                <c:pt idx="36">
                  <c:v>-0.2580238713923238</c:v>
                </c:pt>
                <c:pt idx="37">
                  <c:v>-0.28099184241063335</c:v>
                </c:pt>
                <c:pt idx="38">
                  <c:v>-0.32186215799149176</c:v>
                </c:pt>
                <c:pt idx="39">
                  <c:v>-0.37410976268792107</c:v>
                </c:pt>
                <c:pt idx="40">
                  <c:v>-0.39085059699436464</c:v>
                </c:pt>
                <c:pt idx="41">
                  <c:v>-0.42390079464988784</c:v>
                </c:pt>
                <c:pt idx="42">
                  <c:v>-0.43186087849089749</c:v>
                </c:pt>
                <c:pt idx="43">
                  <c:v>-0.43691914753125499</c:v>
                </c:pt>
                <c:pt idx="44">
                  <c:v>-0.40067049885451334</c:v>
                </c:pt>
                <c:pt idx="45">
                  <c:v>-0.38762944134728422</c:v>
                </c:pt>
                <c:pt idx="46">
                  <c:v>-0.39083108282056883</c:v>
                </c:pt>
                <c:pt idx="47">
                  <c:v>-0.38566515298435999</c:v>
                </c:pt>
                <c:pt idx="48">
                  <c:v>-0.35932072712753843</c:v>
                </c:pt>
                <c:pt idx="49">
                  <c:v>-0.33495405742948609</c:v>
                </c:pt>
                <c:pt idx="50">
                  <c:v>-0.3268443025487735</c:v>
                </c:pt>
                <c:pt idx="51">
                  <c:v>-0.26706872386502978</c:v>
                </c:pt>
                <c:pt idx="52">
                  <c:v>-0.23390711596515967</c:v>
                </c:pt>
                <c:pt idx="53">
                  <c:v>-0.1875841277712659</c:v>
                </c:pt>
                <c:pt idx="54">
                  <c:v>-0.17059089147457415</c:v>
                </c:pt>
                <c:pt idx="55">
                  <c:v>-0.11866752794844539</c:v>
                </c:pt>
                <c:pt idx="56">
                  <c:v>-9.1403365582998219E-2</c:v>
                </c:pt>
                <c:pt idx="57">
                  <c:v>-2.5445376674513151E-3</c:v>
                </c:pt>
                <c:pt idx="58">
                  <c:v>4.8637836894073846E-2</c:v>
                </c:pt>
                <c:pt idx="59">
                  <c:v>0.11630152088362476</c:v>
                </c:pt>
                <c:pt idx="60">
                  <c:v>0.17783460660761929</c:v>
                </c:pt>
                <c:pt idx="61">
                  <c:v>0.25653461483522855</c:v>
                </c:pt>
                <c:pt idx="62">
                  <c:v>0.28771229272123583</c:v>
                </c:pt>
                <c:pt idx="63">
                  <c:v>0.33630668385548301</c:v>
                </c:pt>
                <c:pt idx="64">
                  <c:v>0.36030563787899017</c:v>
                </c:pt>
                <c:pt idx="65">
                  <c:v>0.44117856649500448</c:v>
                </c:pt>
                <c:pt idx="66">
                  <c:v>0.50160293495499031</c:v>
                </c:pt>
                <c:pt idx="67">
                  <c:v>0.55041641015392506</c:v>
                </c:pt>
                <c:pt idx="68">
                  <c:v>0.59881416220580941</c:v>
                </c:pt>
                <c:pt idx="69">
                  <c:v>0.6672658671832421</c:v>
                </c:pt>
                <c:pt idx="70">
                  <c:v>0.6630631198227247</c:v>
                </c:pt>
                <c:pt idx="71">
                  <c:v>0.67217146009001627</c:v>
                </c:pt>
                <c:pt idx="72">
                  <c:v>0.6882754953015211</c:v>
                </c:pt>
                <c:pt idx="73">
                  <c:v>0.71688145797895486</c:v>
                </c:pt>
                <c:pt idx="74">
                  <c:v>0.70035114988078384</c:v>
                </c:pt>
                <c:pt idx="75">
                  <c:v>0.6994338152348244</c:v>
                </c:pt>
                <c:pt idx="76">
                  <c:v>0.69486444166761652</c:v>
                </c:pt>
                <c:pt idx="77">
                  <c:v>0.68332868978639749</c:v>
                </c:pt>
                <c:pt idx="78">
                  <c:v>0.65632918430350962</c:v>
                </c:pt>
                <c:pt idx="79">
                  <c:v>0.63952778953706568</c:v>
                </c:pt>
                <c:pt idx="80">
                  <c:v>0.64914469973428957</c:v>
                </c:pt>
                <c:pt idx="81">
                  <c:v>0.6659827861183738</c:v>
                </c:pt>
                <c:pt idx="82">
                  <c:v>0.65958536073834695</c:v>
                </c:pt>
                <c:pt idx="83">
                  <c:v>0.6541532597869284</c:v>
                </c:pt>
                <c:pt idx="84">
                  <c:v>0.67194346972758223</c:v>
                </c:pt>
                <c:pt idx="85">
                  <c:v>0.70475005955965331</c:v>
                </c:pt>
                <c:pt idx="86">
                  <c:v>0.67933541367798622</c:v>
                </c:pt>
                <c:pt idx="87">
                  <c:v>0.67877491192805184</c:v>
                </c:pt>
                <c:pt idx="88">
                  <c:v>0.68726202004049353</c:v>
                </c:pt>
                <c:pt idx="89">
                  <c:v>0.67204627362465696</c:v>
                </c:pt>
                <c:pt idx="90">
                  <c:v>0.65952827779048762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B80-4DB0-AEE4-9E54CBBD1653}"/>
            </c:ext>
          </c:extLst>
        </c:ser>
        <c:ser>
          <c:idx val="5"/>
          <c:order val="12"/>
          <c:tx>
            <c:v>Brazil</c:v>
          </c:tx>
          <c:spPr>
            <a:ln w="28575">
              <a:solidFill>
                <a:srgbClr val="0070C0"/>
              </a:solidFill>
            </a:ln>
          </c:spPr>
          <c:marker>
            <c:symbol val="none"/>
          </c:marker>
          <c:val>
            <c:numRef>
              <c:f>'Figure 1'!$S$5:$S$95</c:f>
              <c:numCache>
                <c:formatCode>General</c:formatCode>
                <c:ptCount val="91"/>
                <c:pt idx="0">
                  <c:v>0.48157623349422374</c:v>
                </c:pt>
                <c:pt idx="1">
                  <c:v>0.46101441148598449</c:v>
                </c:pt>
                <c:pt idx="2">
                  <c:v>0.47599180799615176</c:v>
                </c:pt>
                <c:pt idx="3">
                  <c:v>0.47672350670714975</c:v>
                </c:pt>
                <c:pt idx="4">
                  <c:v>0.4690846433894913</c:v>
                </c:pt>
                <c:pt idx="5">
                  <c:v>0.48248611146337894</c:v>
                </c:pt>
                <c:pt idx="6">
                  <c:v>0.53110672087214095</c:v>
                </c:pt>
                <c:pt idx="7">
                  <c:v>0.53479196570844834</c:v>
                </c:pt>
                <c:pt idx="8">
                  <c:v>0.54719018254979002</c:v>
                </c:pt>
                <c:pt idx="9">
                  <c:v>0.59761759847232532</c:v>
                </c:pt>
                <c:pt idx="10">
                  <c:v>0.603872855903268</c:v>
                </c:pt>
                <c:pt idx="11">
                  <c:v>0.6537093075492636</c:v>
                </c:pt>
                <c:pt idx="12">
                  <c:v>0.6502739586194981</c:v>
                </c:pt>
                <c:pt idx="13">
                  <c:v>0.67600841317138638</c:v>
                </c:pt>
                <c:pt idx="14">
                  <c:v>0.6512881827488316</c:v>
                </c:pt>
                <c:pt idx="15">
                  <c:v>0.61926038572010744</c:v>
                </c:pt>
                <c:pt idx="16">
                  <c:v>0.59706645567246941</c:v>
                </c:pt>
                <c:pt idx="17">
                  <c:v>0.55149944448538579</c:v>
                </c:pt>
                <c:pt idx="18">
                  <c:v>0.50011065133330823</c:v>
                </c:pt>
                <c:pt idx="19">
                  <c:v>0.50784511084304862</c:v>
                </c:pt>
                <c:pt idx="20">
                  <c:v>0.47414877571767028</c:v>
                </c:pt>
                <c:pt idx="21">
                  <c:v>0.41540144559644848</c:v>
                </c:pt>
                <c:pt idx="22">
                  <c:v>0.32919361884201703</c:v>
                </c:pt>
                <c:pt idx="23">
                  <c:v>0.24803202178861944</c:v>
                </c:pt>
                <c:pt idx="24">
                  <c:v>0.19782177320017758</c:v>
                </c:pt>
                <c:pt idx="25">
                  <c:v>0.14613753071840474</c:v>
                </c:pt>
                <c:pt idx="26">
                  <c:v>9.5784248344856882E-2</c:v>
                </c:pt>
                <c:pt idx="27">
                  <c:v>0.10218117170453428</c:v>
                </c:pt>
                <c:pt idx="28">
                  <c:v>0.11977151578252404</c:v>
                </c:pt>
                <c:pt idx="29">
                  <c:v>7.0680182509995484E-2</c:v>
                </c:pt>
                <c:pt idx="30">
                  <c:v>5.7616428012012217E-3</c:v>
                </c:pt>
                <c:pt idx="31">
                  <c:v>-7.0909274388704605E-2</c:v>
                </c:pt>
                <c:pt idx="32">
                  <c:v>-0.1610102962795267</c:v>
                </c:pt>
                <c:pt idx="33">
                  <c:v>-0.21520048694723912</c:v>
                </c:pt>
                <c:pt idx="34">
                  <c:v>-0.24329746919448456</c:v>
                </c:pt>
                <c:pt idx="35">
                  <c:v>-0.29122301772054998</c:v>
                </c:pt>
                <c:pt idx="36">
                  <c:v>-0.29052639716918099</c:v>
                </c:pt>
                <c:pt idx="37">
                  <c:v>-0.30771637793997642</c:v>
                </c:pt>
                <c:pt idx="38">
                  <c:v>-0.32203606979262667</c:v>
                </c:pt>
                <c:pt idx="39">
                  <c:v>-0.33274565314913762</c:v>
                </c:pt>
                <c:pt idx="40">
                  <c:v>-0.36301196039170996</c:v>
                </c:pt>
                <c:pt idx="41">
                  <c:v>-0.39136362858894447</c:v>
                </c:pt>
                <c:pt idx="42">
                  <c:v>-0.3840123945339608</c:v>
                </c:pt>
                <c:pt idx="43">
                  <c:v>-0.37704091959720282</c:v>
                </c:pt>
                <c:pt idx="44">
                  <c:v>-0.39293128917956016</c:v>
                </c:pt>
                <c:pt idx="45">
                  <c:v>-0.42528734598059165</c:v>
                </c:pt>
                <c:pt idx="46">
                  <c:v>-0.42840358105862336</c:v>
                </c:pt>
                <c:pt idx="47">
                  <c:v>-0.43067719575225155</c:v>
                </c:pt>
                <c:pt idx="48">
                  <c:v>-0.39626048663898178</c:v>
                </c:pt>
                <c:pt idx="49">
                  <c:v>-0.36477626514229261</c:v>
                </c:pt>
                <c:pt idx="50">
                  <c:v>-0.29909397795540393</c:v>
                </c:pt>
                <c:pt idx="51">
                  <c:v>-0.20653920580788712</c:v>
                </c:pt>
                <c:pt idx="52">
                  <c:v>-0.10173945066440275</c:v>
                </c:pt>
                <c:pt idx="53">
                  <c:v>-8.044991508142349E-3</c:v>
                </c:pt>
                <c:pt idx="54">
                  <c:v>7.4819755680629665E-2</c:v>
                </c:pt>
                <c:pt idx="55">
                  <c:v>0.14807419978151362</c:v>
                </c:pt>
                <c:pt idx="56">
                  <c:v>0.22382807436823682</c:v>
                </c:pt>
                <c:pt idx="57">
                  <c:v>0.30059215910602904</c:v>
                </c:pt>
                <c:pt idx="58">
                  <c:v>0.36764634000342716</c:v>
                </c:pt>
                <c:pt idx="59">
                  <c:v>0.41987080954903588</c:v>
                </c:pt>
                <c:pt idx="60">
                  <c:v>0.46789521607058626</c:v>
                </c:pt>
                <c:pt idx="61">
                  <c:v>0.5029401513781353</c:v>
                </c:pt>
                <c:pt idx="62">
                  <c:v>0.53626002318566912</c:v>
                </c:pt>
                <c:pt idx="63">
                  <c:v>0.56588849625866999</c:v>
                </c:pt>
                <c:pt idx="64">
                  <c:v>0.6007912667622094</c:v>
                </c:pt>
                <c:pt idx="65">
                  <c:v>0.63124088294703817</c:v>
                </c:pt>
                <c:pt idx="66">
                  <c:v>0.6534308797714713</c:v>
                </c:pt>
                <c:pt idx="67">
                  <c:v>0.68539968166874055</c:v>
                </c:pt>
                <c:pt idx="68">
                  <c:v>0.72207945946166652</c:v>
                </c:pt>
                <c:pt idx="69">
                  <c:v>0.74815739990186592</c:v>
                </c:pt>
                <c:pt idx="70">
                  <c:v>0.77777016880961136</c:v>
                </c:pt>
                <c:pt idx="71">
                  <c:v>0.79811579002377786</c:v>
                </c:pt>
                <c:pt idx="72">
                  <c:v>0.81671182389269459</c:v>
                </c:pt>
                <c:pt idx="73">
                  <c:v>0.83553118184575192</c:v>
                </c:pt>
                <c:pt idx="74">
                  <c:v>0.85374683076341984</c:v>
                </c:pt>
                <c:pt idx="75">
                  <c:v>0.87136364712822989</c:v>
                </c:pt>
                <c:pt idx="76">
                  <c:v>0.89117729058636019</c:v>
                </c:pt>
                <c:pt idx="77">
                  <c:v>0.91204754098975072</c:v>
                </c:pt>
                <c:pt idx="78">
                  <c:v>0.93253009506995965</c:v>
                </c:pt>
                <c:pt idx="79">
                  <c:v>0.95073257637765296</c:v>
                </c:pt>
                <c:pt idx="80">
                  <c:v>0.96489025328593536</c:v>
                </c:pt>
                <c:pt idx="81">
                  <c:v>0.97357327861530796</c:v>
                </c:pt>
                <c:pt idx="82">
                  <c:v>0.97998796855848325</c:v>
                </c:pt>
                <c:pt idx="83">
                  <c:v>0.98615777854323639</c:v>
                </c:pt>
                <c:pt idx="84">
                  <c:v>0.99133813837899987</c:v>
                </c:pt>
                <c:pt idx="85">
                  <c:v>0.99024999777302647</c:v>
                </c:pt>
                <c:pt idx="86">
                  <c:v>0.99155162111650075</c:v>
                </c:pt>
                <c:pt idx="87">
                  <c:v>0.99701841304171201</c:v>
                </c:pt>
                <c:pt idx="88">
                  <c:v>1.0046506578257899</c:v>
                </c:pt>
                <c:pt idx="89">
                  <c:v>1.0180933807072299</c:v>
                </c:pt>
                <c:pt idx="90">
                  <c:v>1.0280211217658497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B80-4DB0-AEE4-9E54CBBD1653}"/>
            </c:ext>
          </c:extLst>
        </c:ser>
        <c:ser>
          <c:idx val="0"/>
          <c:order val="13"/>
          <c:tx>
            <c:v>Colombia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val>
            <c:numRef>
              <c:f>'Figure 1'!$CE$5:$CE$95</c:f>
              <c:numCache>
                <c:formatCode>General</c:formatCode>
                <c:ptCount val="91"/>
                <c:pt idx="0">
                  <c:v>0.29851606113725709</c:v>
                </c:pt>
                <c:pt idx="1">
                  <c:v>0.29473516133446387</c:v>
                </c:pt>
                <c:pt idx="2">
                  <c:v>0.29095426153166959</c:v>
                </c:pt>
                <c:pt idx="3">
                  <c:v>0.31157264891601139</c:v>
                </c:pt>
                <c:pt idx="4">
                  <c:v>0.32363295635284234</c:v>
                </c:pt>
                <c:pt idx="5">
                  <c:v>0.33815975717934693</c:v>
                </c:pt>
                <c:pt idx="6">
                  <c:v>0.43214497742691077</c:v>
                </c:pt>
                <c:pt idx="7">
                  <c:v>0.52966598051387948</c:v>
                </c:pt>
                <c:pt idx="8">
                  <c:v>0.54646586442395229</c:v>
                </c:pt>
                <c:pt idx="9">
                  <c:v>0.51954157451662653</c:v>
                </c:pt>
                <c:pt idx="10">
                  <c:v>0.473111631025941</c:v>
                </c:pt>
                <c:pt idx="11">
                  <c:v>0.45520563283297794</c:v>
                </c:pt>
                <c:pt idx="12">
                  <c:v>0.42285194863699382</c:v>
                </c:pt>
                <c:pt idx="13">
                  <c:v>0.40579034844129164</c:v>
                </c:pt>
                <c:pt idx="14">
                  <c:v>0.36144504326855403</c:v>
                </c:pt>
                <c:pt idx="15">
                  <c:v>0.32762134433887241</c:v>
                </c:pt>
                <c:pt idx="16">
                  <c:v>0.28030984610983622</c:v>
                </c:pt>
                <c:pt idx="17">
                  <c:v>0.23003625895883265</c:v>
                </c:pt>
                <c:pt idx="18">
                  <c:v>0.15500105971175659</c:v>
                </c:pt>
                <c:pt idx="19">
                  <c:v>9.4971067567051412E-2</c:v>
                </c:pt>
                <c:pt idx="20">
                  <c:v>5.190325068336895E-2</c:v>
                </c:pt>
                <c:pt idx="21">
                  <c:v>1.1482760800372799E-2</c:v>
                </c:pt>
                <c:pt idx="22">
                  <c:v>-2.0236230507340771E-3</c:v>
                </c:pt>
                <c:pt idx="23">
                  <c:v>-6.3149036826820229E-2</c:v>
                </c:pt>
                <c:pt idx="24">
                  <c:v>-9.080683035596876E-2</c:v>
                </c:pt>
                <c:pt idx="25">
                  <c:v>-0.1137657316524697</c:v>
                </c:pt>
                <c:pt idx="26">
                  <c:v>-0.13620659708042301</c:v>
                </c:pt>
                <c:pt idx="27">
                  <c:v>-0.16696428488725309</c:v>
                </c:pt>
                <c:pt idx="28">
                  <c:v>-0.18713419103615198</c:v>
                </c:pt>
                <c:pt idx="29">
                  <c:v>-0.22429725080696414</c:v>
                </c:pt>
                <c:pt idx="30">
                  <c:v>-0.26033049663014712</c:v>
                </c:pt>
                <c:pt idx="31">
                  <c:v>-0.27973093103970625</c:v>
                </c:pt>
                <c:pt idx="32">
                  <c:v>-0.310982298028043</c:v>
                </c:pt>
                <c:pt idx="33">
                  <c:v>-0.32967348589715595</c:v>
                </c:pt>
                <c:pt idx="34">
                  <c:v>-0.34041181829366107</c:v>
                </c:pt>
                <c:pt idx="35">
                  <c:v>-0.36769624192898898</c:v>
                </c:pt>
                <c:pt idx="36">
                  <c:v>-0.38780823715353679</c:v>
                </c:pt>
                <c:pt idx="37">
                  <c:v>-0.39972070093087125</c:v>
                </c:pt>
                <c:pt idx="38">
                  <c:v>-0.41733793334891911</c:v>
                </c:pt>
                <c:pt idx="39">
                  <c:v>-0.42418109902448758</c:v>
                </c:pt>
                <c:pt idx="40">
                  <c:v>-0.42608950018718716</c:v>
                </c:pt>
                <c:pt idx="41">
                  <c:v>-0.42031560924929579</c:v>
                </c:pt>
                <c:pt idx="42">
                  <c:v>-0.42220006528743864</c:v>
                </c:pt>
                <c:pt idx="43">
                  <c:v>-0.41615821185732366</c:v>
                </c:pt>
                <c:pt idx="44">
                  <c:v>-0.41902298990135306</c:v>
                </c:pt>
                <c:pt idx="45">
                  <c:v>-0.41153531860687903</c:v>
                </c:pt>
                <c:pt idx="46">
                  <c:v>-0.39279563054768712</c:v>
                </c:pt>
                <c:pt idx="47">
                  <c:v>-0.38473339323189376</c:v>
                </c:pt>
                <c:pt idx="48">
                  <c:v>-0.36940103767362215</c:v>
                </c:pt>
                <c:pt idx="49">
                  <c:v>-0.35117321305707283</c:v>
                </c:pt>
                <c:pt idx="50">
                  <c:v>-0.31708368542117116</c:v>
                </c:pt>
                <c:pt idx="51">
                  <c:v>-0.31011611366080333</c:v>
                </c:pt>
                <c:pt idx="52">
                  <c:v>-0.28652394617631632</c:v>
                </c:pt>
                <c:pt idx="53">
                  <c:v>-0.25580869080750324</c:v>
                </c:pt>
                <c:pt idx="54">
                  <c:v>-0.23561801023726039</c:v>
                </c:pt>
                <c:pt idx="55">
                  <c:v>-0.20623190667460745</c:v>
                </c:pt>
                <c:pt idx="56">
                  <c:v>-0.17707604509000746</c:v>
                </c:pt>
                <c:pt idx="57">
                  <c:v>-0.1481904375298011</c:v>
                </c:pt>
                <c:pt idx="58">
                  <c:v>-0.11485794045769881</c:v>
                </c:pt>
                <c:pt idx="59">
                  <c:v>-8.0120906556104335E-2</c:v>
                </c:pt>
                <c:pt idx="60">
                  <c:v>-4.8011698745836676E-2</c:v>
                </c:pt>
                <c:pt idx="61">
                  <c:v>-1.2841761364554007E-2</c:v>
                </c:pt>
                <c:pt idx="62">
                  <c:v>1.6732100918838998E-2</c:v>
                </c:pt>
                <c:pt idx="63">
                  <c:v>4.9422724771535705E-2</c:v>
                </c:pt>
                <c:pt idx="64">
                  <c:v>8.2992830877789817E-2</c:v>
                </c:pt>
                <c:pt idx="65">
                  <c:v>0.11638008859340308</c:v>
                </c:pt>
                <c:pt idx="66">
                  <c:v>0.15086491680033329</c:v>
                </c:pt>
                <c:pt idx="67">
                  <c:v>0.18503351727249728</c:v>
                </c:pt>
                <c:pt idx="68">
                  <c:v>0.2179544529965044</c:v>
                </c:pt>
                <c:pt idx="69">
                  <c:v>0.25185173495912211</c:v>
                </c:pt>
                <c:pt idx="70">
                  <c:v>0.28506624565400546</c:v>
                </c:pt>
                <c:pt idx="71">
                  <c:v>0.31780055815896718</c:v>
                </c:pt>
                <c:pt idx="72">
                  <c:v>0.35561580444425939</c:v>
                </c:pt>
                <c:pt idx="73">
                  <c:v>0.39352129993881629</c:v>
                </c:pt>
                <c:pt idx="74">
                  <c:v>0.43541800518587087</c:v>
                </c:pt>
                <c:pt idx="75">
                  <c:v>0.47783894127223209</c:v>
                </c:pt>
                <c:pt idx="76">
                  <c:v>0.51657958883321475</c:v>
                </c:pt>
                <c:pt idx="77">
                  <c:v>0.5516063861111391</c:v>
                </c:pt>
                <c:pt idx="78">
                  <c:v>0.58540287900751686</c:v>
                </c:pt>
                <c:pt idx="79">
                  <c:v>0.60998810244764023</c:v>
                </c:pt>
                <c:pt idx="80">
                  <c:v>0.63323138292954584</c:v>
                </c:pt>
                <c:pt idx="81">
                  <c:v>0.65422046702607983</c:v>
                </c:pt>
                <c:pt idx="82">
                  <c:v>0.67085684288040315</c:v>
                </c:pt>
                <c:pt idx="83">
                  <c:v>0.6830326661180407</c:v>
                </c:pt>
                <c:pt idx="84">
                  <c:v>0.69456642141539449</c:v>
                </c:pt>
                <c:pt idx="85">
                  <c:v>0.70079120287379515</c:v>
                </c:pt>
                <c:pt idx="86">
                  <c:v>0.69846526364515515</c:v>
                </c:pt>
                <c:pt idx="87">
                  <c:v>0.69546249185605158</c:v>
                </c:pt>
                <c:pt idx="88">
                  <c:v>0.68859042585401065</c:v>
                </c:pt>
                <c:pt idx="89">
                  <c:v>0.67786552450185777</c:v>
                </c:pt>
                <c:pt idx="90">
                  <c:v>0.66820576823586575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DB80-4DB0-AEE4-9E54CBBD1653}"/>
            </c:ext>
          </c:extLst>
        </c:ser>
        <c:ser>
          <c:idx val="14"/>
          <c:order val="14"/>
          <c:tx>
            <c:v>Mexico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val>
            <c:numRef>
              <c:f>'Figure 1'!$CI$5:$CI$95</c:f>
              <c:numCache>
                <c:formatCode>General</c:formatCode>
                <c:ptCount val="91"/>
                <c:pt idx="0">
                  <c:v>0.33307445835019517</c:v>
                </c:pt>
                <c:pt idx="1">
                  <c:v>0.33359640551305669</c:v>
                </c:pt>
                <c:pt idx="2">
                  <c:v>0.34202657528266639</c:v>
                </c:pt>
                <c:pt idx="3">
                  <c:v>0.35141374367077216</c:v>
                </c:pt>
                <c:pt idx="4">
                  <c:v>0.36160472724118015</c:v>
                </c:pt>
                <c:pt idx="5">
                  <c:v>0.52947281436570059</c:v>
                </c:pt>
                <c:pt idx="6">
                  <c:v>0.56173007769453387</c:v>
                </c:pt>
                <c:pt idx="7">
                  <c:v>0.62255724620772912</c:v>
                </c:pt>
                <c:pt idx="8">
                  <c:v>0.5610056912856719</c:v>
                </c:pt>
                <c:pt idx="9">
                  <c:v>0.59053786562201205</c:v>
                </c:pt>
                <c:pt idx="10">
                  <c:v>0.60973661551081648</c:v>
                </c:pt>
                <c:pt idx="11">
                  <c:v>0.61970708880077818</c:v>
                </c:pt>
                <c:pt idx="12">
                  <c:v>0.70665080157203752</c:v>
                </c:pt>
                <c:pt idx="13">
                  <c:v>0.68013830598263769</c:v>
                </c:pt>
                <c:pt idx="14">
                  <c:v>0.69122573600764892</c:v>
                </c:pt>
                <c:pt idx="15">
                  <c:v>0.68407608019181376</c:v>
                </c:pt>
                <c:pt idx="16">
                  <c:v>0.65628196740577782</c:v>
                </c:pt>
                <c:pt idx="17">
                  <c:v>0.61584075365516577</c:v>
                </c:pt>
                <c:pt idx="18">
                  <c:v>0.59625231405472634</c:v>
                </c:pt>
                <c:pt idx="19">
                  <c:v>0.57133572351187534</c:v>
                </c:pt>
                <c:pt idx="20">
                  <c:v>0.56454244105298246</c:v>
                </c:pt>
                <c:pt idx="21">
                  <c:v>0.49777738674083127</c:v>
                </c:pt>
                <c:pt idx="22">
                  <c:v>0.43486122267510202</c:v>
                </c:pt>
                <c:pt idx="23">
                  <c:v>0.37984782595980482</c:v>
                </c:pt>
                <c:pt idx="24">
                  <c:v>0.30764966491708678</c:v>
                </c:pt>
                <c:pt idx="25">
                  <c:v>0.25339066634821683</c:v>
                </c:pt>
                <c:pt idx="26">
                  <c:v>0.20945832031166089</c:v>
                </c:pt>
                <c:pt idx="27">
                  <c:v>0.16267344120684094</c:v>
                </c:pt>
                <c:pt idx="28">
                  <c:v>0.13170414852504611</c:v>
                </c:pt>
                <c:pt idx="29">
                  <c:v>9.4309063866470214E-2</c:v>
                </c:pt>
                <c:pt idx="30">
                  <c:v>6.6806249728641978E-2</c:v>
                </c:pt>
                <c:pt idx="31">
                  <c:v>2.8720450181527156E-2</c:v>
                </c:pt>
                <c:pt idx="32">
                  <c:v>6.9084545797185027E-4</c:v>
                </c:pt>
                <c:pt idx="33">
                  <c:v>-3.3191314906605686E-2</c:v>
                </c:pt>
                <c:pt idx="34">
                  <c:v>-6.7514339944042268E-2</c:v>
                </c:pt>
                <c:pt idx="35">
                  <c:v>-9.3702121563349283E-2</c:v>
                </c:pt>
                <c:pt idx="36">
                  <c:v>-0.1046827412994209</c:v>
                </c:pt>
                <c:pt idx="37">
                  <c:v>-0.13644401352883997</c:v>
                </c:pt>
                <c:pt idx="38">
                  <c:v>-0.14540884568143381</c:v>
                </c:pt>
                <c:pt idx="39">
                  <c:v>-0.15170062040169113</c:v>
                </c:pt>
                <c:pt idx="40">
                  <c:v>-0.15152776666712137</c:v>
                </c:pt>
                <c:pt idx="41">
                  <c:v>-0.15025300680362599</c:v>
                </c:pt>
                <c:pt idx="42">
                  <c:v>-0.14214909095438097</c:v>
                </c:pt>
                <c:pt idx="43">
                  <c:v>-0.14061903733483425</c:v>
                </c:pt>
                <c:pt idx="44">
                  <c:v>-0.13007480688273651</c:v>
                </c:pt>
                <c:pt idx="45">
                  <c:v>-0.12287208011399983</c:v>
                </c:pt>
                <c:pt idx="46">
                  <c:v>-9.2007939256726276E-2</c:v>
                </c:pt>
                <c:pt idx="47">
                  <c:v>-6.2316071161919576E-2</c:v>
                </c:pt>
                <c:pt idx="48">
                  <c:v>-2.7069313969008742E-2</c:v>
                </c:pt>
                <c:pt idx="49">
                  <c:v>1.1918212787770641E-2</c:v>
                </c:pt>
                <c:pt idx="50">
                  <c:v>4.3454097325693136E-2</c:v>
                </c:pt>
                <c:pt idx="51">
                  <c:v>6.3820463003542646E-2</c:v>
                </c:pt>
                <c:pt idx="52">
                  <c:v>7.45458973633569E-2</c:v>
                </c:pt>
                <c:pt idx="53">
                  <c:v>9.1804076278822519E-2</c:v>
                </c:pt>
                <c:pt idx="54">
                  <c:v>0.1183320793617061</c:v>
                </c:pt>
                <c:pt idx="55">
                  <c:v>0.14386751116134083</c:v>
                </c:pt>
                <c:pt idx="56">
                  <c:v>0.17900684613022155</c:v>
                </c:pt>
                <c:pt idx="57">
                  <c:v>0.20141094760912362</c:v>
                </c:pt>
                <c:pt idx="58">
                  <c:v>0.24001995938225054</c:v>
                </c:pt>
                <c:pt idx="59">
                  <c:v>0.27196361587594126</c:v>
                </c:pt>
                <c:pt idx="60">
                  <c:v>0.30084355139664548</c:v>
                </c:pt>
                <c:pt idx="61">
                  <c:v>0.32970140592562236</c:v>
                </c:pt>
                <c:pt idx="62">
                  <c:v>0.37370471570186153</c:v>
                </c:pt>
                <c:pt idx="63">
                  <c:v>0.41069404369514584</c:v>
                </c:pt>
                <c:pt idx="64">
                  <c:v>0.43269054146038105</c:v>
                </c:pt>
                <c:pt idx="65">
                  <c:v>0.45035597256952603</c:v>
                </c:pt>
                <c:pt idx="66">
                  <c:v>0.46865719762855101</c:v>
                </c:pt>
                <c:pt idx="67">
                  <c:v>0.49310329121492708</c:v>
                </c:pt>
                <c:pt idx="68">
                  <c:v>0.51061747059214924</c:v>
                </c:pt>
                <c:pt idx="69">
                  <c:v>0.52462307482378856</c:v>
                </c:pt>
                <c:pt idx="70">
                  <c:v>0.56366733107702294</c:v>
                </c:pt>
                <c:pt idx="71">
                  <c:v>0.60303367543186981</c:v>
                </c:pt>
                <c:pt idx="72">
                  <c:v>0.6356628974700963</c:v>
                </c:pt>
                <c:pt idx="73">
                  <c:v>0.66694596737004908</c:v>
                </c:pt>
                <c:pt idx="74">
                  <c:v>0.67942685176450368</c:v>
                </c:pt>
                <c:pt idx="75">
                  <c:v>0.69058087708807048</c:v>
                </c:pt>
                <c:pt idx="76">
                  <c:v>0.72238030866100555</c:v>
                </c:pt>
                <c:pt idx="77">
                  <c:v>0.74155589772039243</c:v>
                </c:pt>
                <c:pt idx="78">
                  <c:v>0.73487550985819283</c:v>
                </c:pt>
                <c:pt idx="79">
                  <c:v>0.74858227908918362</c:v>
                </c:pt>
                <c:pt idx="80">
                  <c:v>0.76057347260861441</c:v>
                </c:pt>
                <c:pt idx="81">
                  <c:v>0.75745751727675315</c:v>
                </c:pt>
                <c:pt idx="82">
                  <c:v>0.74312701856986041</c:v>
                </c:pt>
                <c:pt idx="83">
                  <c:v>0.76188196016730503</c:v>
                </c:pt>
                <c:pt idx="84">
                  <c:v>0.76789437677831429</c:v>
                </c:pt>
                <c:pt idx="85">
                  <c:v>0.7891035981427138</c:v>
                </c:pt>
                <c:pt idx="86">
                  <c:v>0.78857484735291095</c:v>
                </c:pt>
                <c:pt idx="87">
                  <c:v>0.78525787599685992</c:v>
                </c:pt>
                <c:pt idx="88">
                  <c:v>0.79156224064859915</c:v>
                </c:pt>
                <c:pt idx="89">
                  <c:v>0.79634732977512879</c:v>
                </c:pt>
                <c:pt idx="90">
                  <c:v>0.6954236768030565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DB80-4DB0-AEE4-9E54CBBD16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7947520"/>
        <c:axId val="107949440"/>
      </c:lineChart>
      <c:catAx>
        <c:axId val="107947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 dirty="0" err="1"/>
                  <a:t>edad</a:t>
                </a:r>
                <a:endParaRPr lang="en-US" sz="1600" b="0" dirty="0"/>
              </a:p>
            </c:rich>
          </c:tx>
          <c:overlay val="0"/>
        </c:title>
        <c:majorTickMark val="out"/>
        <c:minorTickMark val="none"/>
        <c:tickLblPos val="nextTo"/>
        <c:crossAx val="107949440"/>
        <c:crosses val="autoZero"/>
        <c:auto val="1"/>
        <c:lblAlgn val="ctr"/>
        <c:lblOffset val="100"/>
        <c:noMultiLvlLbl val="0"/>
      </c:catAx>
      <c:valAx>
        <c:axId val="107949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err="1"/>
                  <a:t>Déficit</a:t>
                </a:r>
                <a:r>
                  <a:rPr lang="en-US" sz="1600" dirty="0"/>
                  <a:t> del </a:t>
                </a:r>
                <a:r>
                  <a:rPr lang="en-US" sz="1600" dirty="0" err="1"/>
                  <a:t>Ciclo</a:t>
                </a:r>
                <a:r>
                  <a:rPr lang="en-US" sz="1600" dirty="0"/>
                  <a:t> de Vida </a:t>
                </a:r>
                <a:r>
                  <a:rPr lang="en-US" sz="1600" dirty="0" err="1"/>
                  <a:t>Normalizado</a:t>
                </a:r>
                <a:r>
                  <a:rPr lang="en-US" sz="1600" dirty="0"/>
                  <a:t> </a:t>
                </a:r>
                <a:r>
                  <a:rPr lang="en-US" sz="1600" baseline="0" dirty="0"/>
                  <a:t> </a:t>
                </a:r>
                <a:endParaRPr lang="en-US" sz="16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079475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Quintil 1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'[El Salvador LCD desagregaciones.xlsx]Quintil ingresos'!$A$2:$A$92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strCache>
            </c:strRef>
          </c:cat>
          <c:val>
            <c:numRef>
              <c:f>'[El Salvador LCD desagregaciones.xlsx]Quintil ingresos'!$CC$2:$CC$92</c:f>
              <c:numCache>
                <c:formatCode>General</c:formatCode>
                <c:ptCount val="91"/>
                <c:pt idx="0">
                  <c:v>1305.6587330000002</c:v>
                </c:pt>
                <c:pt idx="1">
                  <c:v>1218.9865770000001</c:v>
                </c:pt>
                <c:pt idx="2">
                  <c:v>1068.4994120000001</c:v>
                </c:pt>
                <c:pt idx="3">
                  <c:v>1058.3262130000001</c:v>
                </c:pt>
                <c:pt idx="4">
                  <c:v>1094.03405</c:v>
                </c:pt>
                <c:pt idx="5">
                  <c:v>1259.05843</c:v>
                </c:pt>
                <c:pt idx="6">
                  <c:v>1365.3654667999999</c:v>
                </c:pt>
                <c:pt idx="7">
                  <c:v>1424.873468</c:v>
                </c:pt>
                <c:pt idx="8">
                  <c:v>1464.1655479999999</c:v>
                </c:pt>
                <c:pt idx="9">
                  <c:v>1493.8908919999999</c:v>
                </c:pt>
                <c:pt idx="10">
                  <c:v>1515.6631449999998</c:v>
                </c:pt>
                <c:pt idx="11">
                  <c:v>1498.7254490000003</c:v>
                </c:pt>
                <c:pt idx="12">
                  <c:v>1541.6789799999999</c:v>
                </c:pt>
                <c:pt idx="13">
                  <c:v>1576.3025200000002</c:v>
                </c:pt>
                <c:pt idx="14">
                  <c:v>1564.5037800000002</c:v>
                </c:pt>
                <c:pt idx="15">
                  <c:v>1525.8965600000001</c:v>
                </c:pt>
                <c:pt idx="16">
                  <c:v>1562.2902899999999</c:v>
                </c:pt>
                <c:pt idx="17">
                  <c:v>1535.64166</c:v>
                </c:pt>
                <c:pt idx="18">
                  <c:v>1540.3041800000001</c:v>
                </c:pt>
                <c:pt idx="19">
                  <c:v>1503.1438700000001</c:v>
                </c:pt>
                <c:pt idx="20">
                  <c:v>1497.4869299999998</c:v>
                </c:pt>
                <c:pt idx="21">
                  <c:v>1489.6069499999999</c:v>
                </c:pt>
                <c:pt idx="22">
                  <c:v>1469.250601</c:v>
                </c:pt>
                <c:pt idx="23">
                  <c:v>1508.6647629999998</c:v>
                </c:pt>
                <c:pt idx="24">
                  <c:v>1501.5103680000002</c:v>
                </c:pt>
                <c:pt idx="25">
                  <c:v>1479.9003090000001</c:v>
                </c:pt>
                <c:pt idx="26">
                  <c:v>1441.7195379999998</c:v>
                </c:pt>
                <c:pt idx="27">
                  <c:v>1396.0794969999997</c:v>
                </c:pt>
                <c:pt idx="28">
                  <c:v>1333.0071170000001</c:v>
                </c:pt>
                <c:pt idx="29">
                  <c:v>1281.7138460000001</c:v>
                </c:pt>
                <c:pt idx="30">
                  <c:v>1273.2863939999997</c:v>
                </c:pt>
                <c:pt idx="31">
                  <c:v>1249.625577</c:v>
                </c:pt>
                <c:pt idx="32">
                  <c:v>1257.024257</c:v>
                </c:pt>
                <c:pt idx="33">
                  <c:v>1279.7394900000002</c:v>
                </c:pt>
                <c:pt idx="34">
                  <c:v>1282.3061889999997</c:v>
                </c:pt>
                <c:pt idx="35">
                  <c:v>1250.2464889999999</c:v>
                </c:pt>
                <c:pt idx="36">
                  <c:v>1242.1529390000001</c:v>
                </c:pt>
                <c:pt idx="37">
                  <c:v>1257.3046000000004</c:v>
                </c:pt>
                <c:pt idx="38">
                  <c:v>1272.3096860000001</c:v>
                </c:pt>
                <c:pt idx="39">
                  <c:v>1311.4924290000001</c:v>
                </c:pt>
                <c:pt idx="40">
                  <c:v>1353.6207660000002</c:v>
                </c:pt>
                <c:pt idx="41">
                  <c:v>1379.6095419999997</c:v>
                </c:pt>
                <c:pt idx="42">
                  <c:v>1391.8970600000002</c:v>
                </c:pt>
                <c:pt idx="43">
                  <c:v>1426.4710370000003</c:v>
                </c:pt>
                <c:pt idx="44">
                  <c:v>1463.1565720000003</c:v>
                </c:pt>
                <c:pt idx="45">
                  <c:v>1463.66779</c:v>
                </c:pt>
                <c:pt idx="46">
                  <c:v>1480.8258939999998</c:v>
                </c:pt>
                <c:pt idx="47">
                  <c:v>1550.2839860000004</c:v>
                </c:pt>
                <c:pt idx="48">
                  <c:v>1613.6035109999998</c:v>
                </c:pt>
                <c:pt idx="49">
                  <c:v>1693.7105980000001</c:v>
                </c:pt>
                <c:pt idx="50">
                  <c:v>1789.9707510000001</c:v>
                </c:pt>
                <c:pt idx="51">
                  <c:v>1891.1833330000002</c:v>
                </c:pt>
                <c:pt idx="52">
                  <c:v>1934.4089440000002</c:v>
                </c:pt>
                <c:pt idx="53">
                  <c:v>1920.4016889999998</c:v>
                </c:pt>
                <c:pt idx="54">
                  <c:v>1908.6988319999998</c:v>
                </c:pt>
                <c:pt idx="55">
                  <c:v>1917.3668230000001</c:v>
                </c:pt>
                <c:pt idx="56">
                  <c:v>1956.0631680000001</c:v>
                </c:pt>
                <c:pt idx="57">
                  <c:v>1979.4118260000002</c:v>
                </c:pt>
                <c:pt idx="58">
                  <c:v>2078.4350210000002</c:v>
                </c:pt>
                <c:pt idx="59">
                  <c:v>2158.8251909999999</c:v>
                </c:pt>
                <c:pt idx="60">
                  <c:v>2221.4214280000001</c:v>
                </c:pt>
                <c:pt idx="61">
                  <c:v>2228.1718940000001</c:v>
                </c:pt>
                <c:pt idx="62">
                  <c:v>2334.9236960000003</c:v>
                </c:pt>
                <c:pt idx="63">
                  <c:v>2391.3638969999997</c:v>
                </c:pt>
                <c:pt idx="64">
                  <c:v>2386.6455676</c:v>
                </c:pt>
                <c:pt idx="65">
                  <c:v>2371.8747819999999</c:v>
                </c:pt>
                <c:pt idx="66">
                  <c:v>2442.146424</c:v>
                </c:pt>
                <c:pt idx="67">
                  <c:v>2397.4271170000002</c:v>
                </c:pt>
                <c:pt idx="68">
                  <c:v>2463.0906569999997</c:v>
                </c:pt>
                <c:pt idx="69">
                  <c:v>2419.1152819999998</c:v>
                </c:pt>
                <c:pt idx="70">
                  <c:v>2716.0762419999996</c:v>
                </c:pt>
                <c:pt idx="71">
                  <c:v>2644.143795</c:v>
                </c:pt>
                <c:pt idx="72">
                  <c:v>2674.2468229999999</c:v>
                </c:pt>
                <c:pt idx="73">
                  <c:v>2725.835998</c:v>
                </c:pt>
                <c:pt idx="74">
                  <c:v>2926.6152930000003</c:v>
                </c:pt>
                <c:pt idx="75">
                  <c:v>2924.4610660000008</c:v>
                </c:pt>
                <c:pt idx="76">
                  <c:v>3126.9782760000003</c:v>
                </c:pt>
                <c:pt idx="77">
                  <c:v>3145.67038</c:v>
                </c:pt>
                <c:pt idx="78">
                  <c:v>3246.0256379999996</c:v>
                </c:pt>
                <c:pt idx="79">
                  <c:v>3250.6593730000004</c:v>
                </c:pt>
                <c:pt idx="80">
                  <c:v>3223.8691990000007</c:v>
                </c:pt>
                <c:pt idx="81">
                  <c:v>3106.2196020000001</c:v>
                </c:pt>
                <c:pt idx="82">
                  <c:v>3244.705899</c:v>
                </c:pt>
                <c:pt idx="83">
                  <c:v>3328.4388220000001</c:v>
                </c:pt>
                <c:pt idx="84">
                  <c:v>3211.3735726000004</c:v>
                </c:pt>
                <c:pt idx="85">
                  <c:v>3384.6076951999999</c:v>
                </c:pt>
                <c:pt idx="86">
                  <c:v>3289.8719897000001</c:v>
                </c:pt>
                <c:pt idx="87">
                  <c:v>3439.090557</c:v>
                </c:pt>
                <c:pt idx="88">
                  <c:v>3409.0302779999997</c:v>
                </c:pt>
                <c:pt idx="89">
                  <c:v>3604.3504787000002</c:v>
                </c:pt>
                <c:pt idx="90">
                  <c:v>3526.0427288999999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A1-459C-A035-AF5B92416145}"/>
            </c:ext>
          </c:extLst>
        </c:ser>
        <c:ser>
          <c:idx val="1"/>
          <c:order val="1"/>
          <c:tx>
            <c:v>Quintil 2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'[El Salvador LCD desagregaciones.xlsx]Quintil ingresos'!$A$2:$A$92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strCache>
            </c:strRef>
          </c:cat>
          <c:val>
            <c:numRef>
              <c:f>'[El Salvador LCD desagregaciones.xlsx]Quintil ingresos'!$CD$2:$CD$92</c:f>
              <c:numCache>
                <c:formatCode>General</c:formatCode>
                <c:ptCount val="91"/>
                <c:pt idx="0">
                  <c:v>1265.2149429999999</c:v>
                </c:pt>
                <c:pt idx="1">
                  <c:v>1238.6103019</c:v>
                </c:pt>
                <c:pt idx="2">
                  <c:v>1172.4753930000002</c:v>
                </c:pt>
                <c:pt idx="3">
                  <c:v>1188.4052429999999</c:v>
                </c:pt>
                <c:pt idx="4">
                  <c:v>1234.2395700000002</c:v>
                </c:pt>
                <c:pt idx="5">
                  <c:v>1388.3300574</c:v>
                </c:pt>
                <c:pt idx="6">
                  <c:v>1531.6861700000002</c:v>
                </c:pt>
                <c:pt idx="7">
                  <c:v>1632.8561069999998</c:v>
                </c:pt>
                <c:pt idx="8">
                  <c:v>1689.0068449999999</c:v>
                </c:pt>
                <c:pt idx="9">
                  <c:v>1738.5973779999999</c:v>
                </c:pt>
                <c:pt idx="10">
                  <c:v>1803.0616299999999</c:v>
                </c:pt>
                <c:pt idx="11">
                  <c:v>1815.54647</c:v>
                </c:pt>
                <c:pt idx="12">
                  <c:v>1859.2579700000001</c:v>
                </c:pt>
                <c:pt idx="13">
                  <c:v>1909.8733099999999</c:v>
                </c:pt>
                <c:pt idx="14">
                  <c:v>1929.4992499999998</c:v>
                </c:pt>
                <c:pt idx="15">
                  <c:v>1918.25224</c:v>
                </c:pt>
                <c:pt idx="16">
                  <c:v>1975.0749799999999</c:v>
                </c:pt>
                <c:pt idx="17">
                  <c:v>1930.3766900000001</c:v>
                </c:pt>
                <c:pt idx="18">
                  <c:v>1900.7584099999997</c:v>
                </c:pt>
                <c:pt idx="19">
                  <c:v>1904.0000100000002</c:v>
                </c:pt>
                <c:pt idx="20">
                  <c:v>1792.7207800000001</c:v>
                </c:pt>
                <c:pt idx="21">
                  <c:v>1747.4665999999995</c:v>
                </c:pt>
                <c:pt idx="22">
                  <c:v>1772.2718500000001</c:v>
                </c:pt>
                <c:pt idx="23">
                  <c:v>1720.2901499999998</c:v>
                </c:pt>
                <c:pt idx="24">
                  <c:v>1621.1153400000003</c:v>
                </c:pt>
                <c:pt idx="25">
                  <c:v>1560.6551400000001</c:v>
                </c:pt>
                <c:pt idx="26">
                  <c:v>1490.4156799999998</c:v>
                </c:pt>
                <c:pt idx="27">
                  <c:v>1432.3909399999998</c:v>
                </c:pt>
                <c:pt idx="28">
                  <c:v>1419.5566199999998</c:v>
                </c:pt>
                <c:pt idx="29">
                  <c:v>1330.142934</c:v>
                </c:pt>
                <c:pt idx="30">
                  <c:v>1298.7586590000003</c:v>
                </c:pt>
                <c:pt idx="31">
                  <c:v>1279.4176499999999</c:v>
                </c:pt>
                <c:pt idx="32">
                  <c:v>1244.3138099999996</c:v>
                </c:pt>
                <c:pt idx="33">
                  <c:v>1209.8826779999999</c:v>
                </c:pt>
                <c:pt idx="34">
                  <c:v>1167.848017</c:v>
                </c:pt>
                <c:pt idx="35">
                  <c:v>1151.6903369999998</c:v>
                </c:pt>
                <c:pt idx="36">
                  <c:v>1100.0801900000001</c:v>
                </c:pt>
                <c:pt idx="37">
                  <c:v>1085.9335180000003</c:v>
                </c:pt>
                <c:pt idx="38">
                  <c:v>1088.556194</c:v>
                </c:pt>
                <c:pt idx="39">
                  <c:v>1095.3931330000005</c:v>
                </c:pt>
                <c:pt idx="40">
                  <c:v>1142.9040100000002</c:v>
                </c:pt>
                <c:pt idx="41">
                  <c:v>1182.3213349999996</c:v>
                </c:pt>
                <c:pt idx="42">
                  <c:v>1231.622175</c:v>
                </c:pt>
                <c:pt idx="43">
                  <c:v>1276.817479</c:v>
                </c:pt>
                <c:pt idx="44">
                  <c:v>1356.8529530000001</c:v>
                </c:pt>
                <c:pt idx="45">
                  <c:v>1421.4343939999999</c:v>
                </c:pt>
                <c:pt idx="46">
                  <c:v>1473.7095149999998</c:v>
                </c:pt>
                <c:pt idx="47">
                  <c:v>1540.61175</c:v>
                </c:pt>
                <c:pt idx="48">
                  <c:v>1603.3333660000003</c:v>
                </c:pt>
                <c:pt idx="49">
                  <c:v>1642.1347609999996</c:v>
                </c:pt>
                <c:pt idx="50">
                  <c:v>1688.989354</c:v>
                </c:pt>
                <c:pt idx="51">
                  <c:v>1744.8196029999999</c:v>
                </c:pt>
                <c:pt idx="52">
                  <c:v>1797.6751509999999</c:v>
                </c:pt>
                <c:pt idx="53">
                  <c:v>1824.5013320000003</c:v>
                </c:pt>
                <c:pt idx="54">
                  <c:v>1858.7205020000001</c:v>
                </c:pt>
                <c:pt idx="55">
                  <c:v>1898.3209019999999</c:v>
                </c:pt>
                <c:pt idx="56">
                  <c:v>1945.2929199999999</c:v>
                </c:pt>
                <c:pt idx="57">
                  <c:v>1985.6003119999998</c:v>
                </c:pt>
                <c:pt idx="58">
                  <c:v>2081.286807</c:v>
                </c:pt>
                <c:pt idx="59">
                  <c:v>2187.6774699999996</c:v>
                </c:pt>
                <c:pt idx="60">
                  <c:v>2258.3273249999997</c:v>
                </c:pt>
                <c:pt idx="61">
                  <c:v>2299.52423</c:v>
                </c:pt>
                <c:pt idx="62">
                  <c:v>2423.4191350000001</c:v>
                </c:pt>
                <c:pt idx="63">
                  <c:v>2481.4135939999996</c:v>
                </c:pt>
                <c:pt idx="64">
                  <c:v>2478.055836</c:v>
                </c:pt>
                <c:pt idx="65">
                  <c:v>2472.2973930000003</c:v>
                </c:pt>
                <c:pt idx="66">
                  <c:v>2563.2589859999998</c:v>
                </c:pt>
                <c:pt idx="67">
                  <c:v>2540.0374819999997</c:v>
                </c:pt>
                <c:pt idx="68">
                  <c:v>2631.7188619999997</c:v>
                </c:pt>
                <c:pt idx="69">
                  <c:v>2589.4865990000003</c:v>
                </c:pt>
                <c:pt idx="70">
                  <c:v>2895.4394319999997</c:v>
                </c:pt>
                <c:pt idx="71">
                  <c:v>2774.5177620000004</c:v>
                </c:pt>
                <c:pt idx="72">
                  <c:v>2754.7115059999996</c:v>
                </c:pt>
                <c:pt idx="73">
                  <c:v>2776.3124990000001</c:v>
                </c:pt>
                <c:pt idx="74">
                  <c:v>2946.6668099999997</c:v>
                </c:pt>
                <c:pt idx="75">
                  <c:v>2904.6077129999999</c:v>
                </c:pt>
                <c:pt idx="76">
                  <c:v>3098.1782470000003</c:v>
                </c:pt>
                <c:pt idx="77">
                  <c:v>3158.526605</c:v>
                </c:pt>
                <c:pt idx="78">
                  <c:v>3307.9602620000005</c:v>
                </c:pt>
                <c:pt idx="79">
                  <c:v>3361.8466154000002</c:v>
                </c:pt>
                <c:pt idx="80">
                  <c:v>3359.2091012999999</c:v>
                </c:pt>
                <c:pt idx="81">
                  <c:v>3267.3031768000001</c:v>
                </c:pt>
                <c:pt idx="82">
                  <c:v>3419.0000007000003</c:v>
                </c:pt>
                <c:pt idx="83">
                  <c:v>3547.3941371999999</c:v>
                </c:pt>
                <c:pt idx="84">
                  <c:v>3354.3298596999998</c:v>
                </c:pt>
                <c:pt idx="85">
                  <c:v>3604.520966</c:v>
                </c:pt>
                <c:pt idx="86">
                  <c:v>3419.6362199999999</c:v>
                </c:pt>
                <c:pt idx="87">
                  <c:v>3636.8137750000005</c:v>
                </c:pt>
                <c:pt idx="88">
                  <c:v>3646.8047636999995</c:v>
                </c:pt>
                <c:pt idx="89">
                  <c:v>3911.12869</c:v>
                </c:pt>
                <c:pt idx="90">
                  <c:v>3823.7759134999997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A1-459C-A035-AF5B92416145}"/>
            </c:ext>
          </c:extLst>
        </c:ser>
        <c:ser>
          <c:idx val="2"/>
          <c:order val="2"/>
          <c:tx>
            <c:v>Quintil 3</c:v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'[El Salvador LCD desagregaciones.xlsx]Quintil ingresos'!$A$2:$A$92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strCache>
            </c:strRef>
          </c:cat>
          <c:val>
            <c:numRef>
              <c:f>'[El Salvador LCD desagregaciones.xlsx]Quintil ingresos'!$CE$2:$CE$92</c:f>
              <c:numCache>
                <c:formatCode>General</c:formatCode>
                <c:ptCount val="91"/>
                <c:pt idx="0">
                  <c:v>1412.8804850000001</c:v>
                </c:pt>
                <c:pt idx="1">
                  <c:v>1410.06628</c:v>
                </c:pt>
                <c:pt idx="2">
                  <c:v>1345.9067054000002</c:v>
                </c:pt>
                <c:pt idx="3">
                  <c:v>1387.6832300000001</c:v>
                </c:pt>
                <c:pt idx="4">
                  <c:v>1460.54422</c:v>
                </c:pt>
                <c:pt idx="5">
                  <c:v>1619.4634016</c:v>
                </c:pt>
                <c:pt idx="6">
                  <c:v>1749.864286</c:v>
                </c:pt>
                <c:pt idx="7">
                  <c:v>1880.3287360000002</c:v>
                </c:pt>
                <c:pt idx="8">
                  <c:v>1968.7604899999999</c:v>
                </c:pt>
                <c:pt idx="9">
                  <c:v>2065.3069089999999</c:v>
                </c:pt>
                <c:pt idx="10">
                  <c:v>2103.6316099999999</c:v>
                </c:pt>
                <c:pt idx="11">
                  <c:v>2123.7913600000002</c:v>
                </c:pt>
                <c:pt idx="12">
                  <c:v>2183.5300299999999</c:v>
                </c:pt>
                <c:pt idx="13">
                  <c:v>2258.7840299999998</c:v>
                </c:pt>
                <c:pt idx="14">
                  <c:v>2228.7953399999997</c:v>
                </c:pt>
                <c:pt idx="15">
                  <c:v>2192.6093499999997</c:v>
                </c:pt>
                <c:pt idx="16">
                  <c:v>2217.4384700000001</c:v>
                </c:pt>
                <c:pt idx="17">
                  <c:v>2101.2964999999999</c:v>
                </c:pt>
                <c:pt idx="18">
                  <c:v>2081.6929699999996</c:v>
                </c:pt>
                <c:pt idx="19">
                  <c:v>1899.4359899999997</c:v>
                </c:pt>
                <c:pt idx="20">
                  <c:v>1862.9822299999998</c:v>
                </c:pt>
                <c:pt idx="21">
                  <c:v>1859.1998999999996</c:v>
                </c:pt>
                <c:pt idx="22">
                  <c:v>1742.9322200000001</c:v>
                </c:pt>
                <c:pt idx="23">
                  <c:v>1745.4116300000001</c:v>
                </c:pt>
                <c:pt idx="24">
                  <c:v>1716.5980000000002</c:v>
                </c:pt>
                <c:pt idx="25">
                  <c:v>1597.9862900000001</c:v>
                </c:pt>
                <c:pt idx="26">
                  <c:v>1557.8748499999999</c:v>
                </c:pt>
                <c:pt idx="27">
                  <c:v>1512.3998000000001</c:v>
                </c:pt>
                <c:pt idx="28">
                  <c:v>1358.3555139999999</c:v>
                </c:pt>
                <c:pt idx="29">
                  <c:v>1318.0293799999999</c:v>
                </c:pt>
                <c:pt idx="30">
                  <c:v>1230.1583599999999</c:v>
                </c:pt>
                <c:pt idx="31">
                  <c:v>1264.7556100000002</c:v>
                </c:pt>
                <c:pt idx="32">
                  <c:v>1152.6968280000001</c:v>
                </c:pt>
                <c:pt idx="33">
                  <c:v>1111.8032150000004</c:v>
                </c:pt>
                <c:pt idx="34">
                  <c:v>1060.6850800000002</c:v>
                </c:pt>
                <c:pt idx="35">
                  <c:v>1059.1446390000001</c:v>
                </c:pt>
                <c:pt idx="36">
                  <c:v>1024.0635320000001</c:v>
                </c:pt>
                <c:pt idx="37">
                  <c:v>942.28145399999948</c:v>
                </c:pt>
                <c:pt idx="38">
                  <c:v>899.79754199999979</c:v>
                </c:pt>
                <c:pt idx="39">
                  <c:v>851.96962299999996</c:v>
                </c:pt>
                <c:pt idx="40">
                  <c:v>837.1070120000004</c:v>
                </c:pt>
                <c:pt idx="41">
                  <c:v>863.04295000000002</c:v>
                </c:pt>
                <c:pt idx="42">
                  <c:v>901.43612699999994</c:v>
                </c:pt>
                <c:pt idx="43">
                  <c:v>937.72570599999972</c:v>
                </c:pt>
                <c:pt idx="44">
                  <c:v>971.59398200000032</c:v>
                </c:pt>
                <c:pt idx="45">
                  <c:v>1045.7557120000001</c:v>
                </c:pt>
                <c:pt idx="46">
                  <c:v>1111.7516770000002</c:v>
                </c:pt>
                <c:pt idx="47">
                  <c:v>1170.9682299999999</c:v>
                </c:pt>
                <c:pt idx="48">
                  <c:v>1261.3667689999997</c:v>
                </c:pt>
                <c:pt idx="49">
                  <c:v>1333.2121479999998</c:v>
                </c:pt>
                <c:pt idx="50">
                  <c:v>1375.3127180000001</c:v>
                </c:pt>
                <c:pt idx="51">
                  <c:v>1411.8379550000002</c:v>
                </c:pt>
                <c:pt idx="52">
                  <c:v>1487.5526300000001</c:v>
                </c:pt>
                <c:pt idx="53">
                  <c:v>1538.0004009999998</c:v>
                </c:pt>
                <c:pt idx="54">
                  <c:v>1605.9694339999996</c:v>
                </c:pt>
                <c:pt idx="55">
                  <c:v>1661.2951790000002</c:v>
                </c:pt>
                <c:pt idx="56">
                  <c:v>1703.8297869999997</c:v>
                </c:pt>
                <c:pt idx="57">
                  <c:v>1770.7053310000001</c:v>
                </c:pt>
                <c:pt idx="58">
                  <c:v>1868.5867840000001</c:v>
                </c:pt>
                <c:pt idx="59">
                  <c:v>1978.7332560000002</c:v>
                </c:pt>
                <c:pt idx="60">
                  <c:v>2096.7451550000001</c:v>
                </c:pt>
                <c:pt idx="61">
                  <c:v>2176.3748009999999</c:v>
                </c:pt>
                <c:pt idx="62">
                  <c:v>2329.7661080000003</c:v>
                </c:pt>
                <c:pt idx="63">
                  <c:v>2443.0661190000001</c:v>
                </c:pt>
                <c:pt idx="64">
                  <c:v>2494.2276929999998</c:v>
                </c:pt>
                <c:pt idx="65">
                  <c:v>2543.7271229999997</c:v>
                </c:pt>
                <c:pt idx="66">
                  <c:v>2672.5570760000001</c:v>
                </c:pt>
                <c:pt idx="67">
                  <c:v>2685.0279010000004</c:v>
                </c:pt>
                <c:pt idx="68">
                  <c:v>2799.1645089999997</c:v>
                </c:pt>
                <c:pt idx="69">
                  <c:v>2802.1763799999999</c:v>
                </c:pt>
                <c:pt idx="70">
                  <c:v>3164.759223</c:v>
                </c:pt>
                <c:pt idx="71">
                  <c:v>3079.7245269999999</c:v>
                </c:pt>
                <c:pt idx="72">
                  <c:v>3093.2172010000004</c:v>
                </c:pt>
                <c:pt idx="73">
                  <c:v>3157.6301540000004</c:v>
                </c:pt>
                <c:pt idx="74">
                  <c:v>3355.4914499999995</c:v>
                </c:pt>
                <c:pt idx="75">
                  <c:v>3278.7975770000003</c:v>
                </c:pt>
                <c:pt idx="76">
                  <c:v>3479.6802624000002</c:v>
                </c:pt>
                <c:pt idx="77">
                  <c:v>3462.5469410000005</c:v>
                </c:pt>
                <c:pt idx="78">
                  <c:v>3527.027012</c:v>
                </c:pt>
                <c:pt idx="79">
                  <c:v>3508.2126439000003</c:v>
                </c:pt>
                <c:pt idx="80">
                  <c:v>3410.1429539999999</c:v>
                </c:pt>
                <c:pt idx="81">
                  <c:v>3291.2215788999997</c:v>
                </c:pt>
                <c:pt idx="82">
                  <c:v>3465.9298440999996</c:v>
                </c:pt>
                <c:pt idx="83">
                  <c:v>3731.3584102</c:v>
                </c:pt>
                <c:pt idx="84">
                  <c:v>3469.3516516</c:v>
                </c:pt>
                <c:pt idx="85">
                  <c:v>3853.7844579000002</c:v>
                </c:pt>
                <c:pt idx="86">
                  <c:v>3590.9771159000002</c:v>
                </c:pt>
                <c:pt idx="87">
                  <c:v>3940.3983899999998</c:v>
                </c:pt>
                <c:pt idx="88">
                  <c:v>3999.6635410000004</c:v>
                </c:pt>
                <c:pt idx="89">
                  <c:v>4427.9158000000007</c:v>
                </c:pt>
                <c:pt idx="90">
                  <c:v>4232.1978809000002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A1-459C-A035-AF5B92416145}"/>
            </c:ext>
          </c:extLst>
        </c:ser>
        <c:ser>
          <c:idx val="3"/>
          <c:order val="3"/>
          <c:tx>
            <c:v>Quintil 4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'[El Salvador LCD desagregaciones.xlsx]Quintil ingresos'!$A$2:$A$92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strCache>
            </c:strRef>
          </c:cat>
          <c:val>
            <c:numRef>
              <c:f>'[El Salvador LCD desagregaciones.xlsx]Quintil ingresos'!$CF$2:$CF$92</c:f>
              <c:numCache>
                <c:formatCode>General</c:formatCode>
                <c:ptCount val="91"/>
                <c:pt idx="0">
                  <c:v>1749.7512729999999</c:v>
                </c:pt>
                <c:pt idx="1">
                  <c:v>1721.9527800000001</c:v>
                </c:pt>
                <c:pt idx="2">
                  <c:v>1641.889878</c:v>
                </c:pt>
                <c:pt idx="3">
                  <c:v>1668.8766000000001</c:v>
                </c:pt>
                <c:pt idx="4">
                  <c:v>1708.20219</c:v>
                </c:pt>
                <c:pt idx="5">
                  <c:v>1952.2757196</c:v>
                </c:pt>
                <c:pt idx="6">
                  <c:v>2070.4511076999997</c:v>
                </c:pt>
                <c:pt idx="7">
                  <c:v>2203.0464055999996</c:v>
                </c:pt>
                <c:pt idx="8">
                  <c:v>2264.2965340000001</c:v>
                </c:pt>
                <c:pt idx="9">
                  <c:v>2366.0031100000001</c:v>
                </c:pt>
                <c:pt idx="10">
                  <c:v>2405.0615600000001</c:v>
                </c:pt>
                <c:pt idx="11">
                  <c:v>2431.8944200000001</c:v>
                </c:pt>
                <c:pt idx="12">
                  <c:v>2481.7306100000001</c:v>
                </c:pt>
                <c:pt idx="13">
                  <c:v>2595.3970400000003</c:v>
                </c:pt>
                <c:pt idx="14">
                  <c:v>2517.2879200000002</c:v>
                </c:pt>
                <c:pt idx="15">
                  <c:v>2545.5366999999997</c:v>
                </c:pt>
                <c:pt idx="16">
                  <c:v>2500.4035699999999</c:v>
                </c:pt>
                <c:pt idx="17">
                  <c:v>2290.3032300000004</c:v>
                </c:pt>
                <c:pt idx="18">
                  <c:v>2249.8070800000005</c:v>
                </c:pt>
                <c:pt idx="19">
                  <c:v>2046.9812999999997</c:v>
                </c:pt>
                <c:pt idx="20">
                  <c:v>1886.0602000000001</c:v>
                </c:pt>
                <c:pt idx="21">
                  <c:v>1916.5486800000001</c:v>
                </c:pt>
                <c:pt idx="22">
                  <c:v>1751.26457</c:v>
                </c:pt>
                <c:pt idx="23">
                  <c:v>1640.4797399999998</c:v>
                </c:pt>
                <c:pt idx="24">
                  <c:v>1540.0000499999996</c:v>
                </c:pt>
                <c:pt idx="25">
                  <c:v>1482.0529100000003</c:v>
                </c:pt>
                <c:pt idx="26">
                  <c:v>1407.2286400000003</c:v>
                </c:pt>
                <c:pt idx="27">
                  <c:v>1150.4629800000002</c:v>
                </c:pt>
                <c:pt idx="28">
                  <c:v>970.72944999999982</c:v>
                </c:pt>
                <c:pt idx="29">
                  <c:v>919.20928000000049</c:v>
                </c:pt>
                <c:pt idx="30">
                  <c:v>794.25611000000026</c:v>
                </c:pt>
                <c:pt idx="31">
                  <c:v>764.06685599999992</c:v>
                </c:pt>
                <c:pt idx="32">
                  <c:v>681.58842999999979</c:v>
                </c:pt>
                <c:pt idx="33">
                  <c:v>585.83361999999988</c:v>
                </c:pt>
                <c:pt idx="34">
                  <c:v>425.22208199999977</c:v>
                </c:pt>
                <c:pt idx="35">
                  <c:v>445.33948999999984</c:v>
                </c:pt>
                <c:pt idx="36">
                  <c:v>455.87075999999979</c:v>
                </c:pt>
                <c:pt idx="37">
                  <c:v>332.93086200000016</c:v>
                </c:pt>
                <c:pt idx="38">
                  <c:v>382.22697900000003</c:v>
                </c:pt>
                <c:pt idx="39">
                  <c:v>417.43792300000041</c:v>
                </c:pt>
                <c:pt idx="40">
                  <c:v>510.78521499999988</c:v>
                </c:pt>
                <c:pt idx="41">
                  <c:v>571.50266299999976</c:v>
                </c:pt>
                <c:pt idx="42">
                  <c:v>637.26021900000023</c:v>
                </c:pt>
                <c:pt idx="43">
                  <c:v>680.09880599999997</c:v>
                </c:pt>
                <c:pt idx="44">
                  <c:v>634.9396399999996</c:v>
                </c:pt>
                <c:pt idx="45">
                  <c:v>671.80142400000022</c:v>
                </c:pt>
                <c:pt idx="46">
                  <c:v>769.31969500000014</c:v>
                </c:pt>
                <c:pt idx="47">
                  <c:v>820.30046899999979</c:v>
                </c:pt>
                <c:pt idx="48">
                  <c:v>952.86301800000001</c:v>
                </c:pt>
                <c:pt idx="49">
                  <c:v>1082.4703110000005</c:v>
                </c:pt>
                <c:pt idx="50">
                  <c:v>1170.1995000000006</c:v>
                </c:pt>
                <c:pt idx="51">
                  <c:v>1273.2497800000001</c:v>
                </c:pt>
                <c:pt idx="52">
                  <c:v>1446.1797110000002</c:v>
                </c:pt>
                <c:pt idx="53">
                  <c:v>1651.1119869999998</c:v>
                </c:pt>
                <c:pt idx="54">
                  <c:v>1843.9964719999998</c:v>
                </c:pt>
                <c:pt idx="55">
                  <c:v>2011.2693900000004</c:v>
                </c:pt>
                <c:pt idx="56">
                  <c:v>2126.3937719999999</c:v>
                </c:pt>
                <c:pt idx="57">
                  <c:v>2289.5228649999995</c:v>
                </c:pt>
                <c:pt idx="58">
                  <c:v>2415.1653750000005</c:v>
                </c:pt>
                <c:pt idx="59">
                  <c:v>2518.0784629999998</c:v>
                </c:pt>
                <c:pt idx="60">
                  <c:v>2688.3316219999997</c:v>
                </c:pt>
                <c:pt idx="61">
                  <c:v>2695.0330990000002</c:v>
                </c:pt>
                <c:pt idx="62">
                  <c:v>2763.7419920000002</c:v>
                </c:pt>
                <c:pt idx="63">
                  <c:v>2989.4449100000006</c:v>
                </c:pt>
                <c:pt idx="64">
                  <c:v>3181.7302009999994</c:v>
                </c:pt>
                <c:pt idx="65">
                  <c:v>3378.3475050000002</c:v>
                </c:pt>
                <c:pt idx="66">
                  <c:v>3571.6976949999998</c:v>
                </c:pt>
                <c:pt idx="67">
                  <c:v>3636.9583259999999</c:v>
                </c:pt>
                <c:pt idx="68">
                  <c:v>3751.5043349999996</c:v>
                </c:pt>
                <c:pt idx="69">
                  <c:v>3693.6276249999996</c:v>
                </c:pt>
                <c:pt idx="70">
                  <c:v>4022.3128900000002</c:v>
                </c:pt>
                <c:pt idx="71">
                  <c:v>3864.4443819999997</c:v>
                </c:pt>
                <c:pt idx="72">
                  <c:v>3838.3777419999997</c:v>
                </c:pt>
                <c:pt idx="73">
                  <c:v>3811.2256225000001</c:v>
                </c:pt>
                <c:pt idx="74">
                  <c:v>4004.0356820000002</c:v>
                </c:pt>
                <c:pt idx="75">
                  <c:v>3898.2605879999996</c:v>
                </c:pt>
                <c:pt idx="76">
                  <c:v>4021.2004401999998</c:v>
                </c:pt>
                <c:pt idx="77">
                  <c:v>3892.6576639999998</c:v>
                </c:pt>
                <c:pt idx="78">
                  <c:v>3885.3177278999997</c:v>
                </c:pt>
                <c:pt idx="79">
                  <c:v>3761.0240821000002</c:v>
                </c:pt>
                <c:pt idx="80">
                  <c:v>3565.5305531999998</c:v>
                </c:pt>
                <c:pt idx="81">
                  <c:v>3414.4774649999999</c:v>
                </c:pt>
                <c:pt idx="82">
                  <c:v>3528.8698132</c:v>
                </c:pt>
                <c:pt idx="83">
                  <c:v>3744.1620874</c:v>
                </c:pt>
                <c:pt idx="84">
                  <c:v>3458.3626612999997</c:v>
                </c:pt>
                <c:pt idx="85">
                  <c:v>3835.8428730999999</c:v>
                </c:pt>
                <c:pt idx="86">
                  <c:v>3597.6236410000001</c:v>
                </c:pt>
                <c:pt idx="87">
                  <c:v>3966.2619187</c:v>
                </c:pt>
                <c:pt idx="88">
                  <c:v>3968.4815600000002</c:v>
                </c:pt>
                <c:pt idx="89">
                  <c:v>4309.5861970000005</c:v>
                </c:pt>
                <c:pt idx="90">
                  <c:v>4168.9991943000005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8A1-459C-A035-AF5B92416145}"/>
            </c:ext>
          </c:extLst>
        </c:ser>
        <c:ser>
          <c:idx val="4"/>
          <c:order val="4"/>
          <c:tx>
            <c:v>Quintil 5</c:v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'[El Salvador LCD desagregaciones.xlsx]Quintil ingresos'!$A$2:$A$92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strCache>
            </c:strRef>
          </c:cat>
          <c:val>
            <c:numRef>
              <c:f>'[El Salvador LCD desagregaciones.xlsx]Quintil ingresos'!$CG$2:$CG$92</c:f>
              <c:numCache>
                <c:formatCode>General</c:formatCode>
                <c:ptCount val="91"/>
                <c:pt idx="0">
                  <c:v>2353.135033</c:v>
                </c:pt>
                <c:pt idx="1">
                  <c:v>2381.4987499999997</c:v>
                </c:pt>
                <c:pt idx="2">
                  <c:v>2275.571555</c:v>
                </c:pt>
                <c:pt idx="3">
                  <c:v>2505.4598599999999</c:v>
                </c:pt>
                <c:pt idx="4">
                  <c:v>2586.7256100000004</c:v>
                </c:pt>
                <c:pt idx="5">
                  <c:v>2892.17004</c:v>
                </c:pt>
                <c:pt idx="6">
                  <c:v>3081.6112097999994</c:v>
                </c:pt>
                <c:pt idx="7">
                  <c:v>3346.9217049999997</c:v>
                </c:pt>
                <c:pt idx="8">
                  <c:v>3299.9924450000003</c:v>
                </c:pt>
                <c:pt idx="9">
                  <c:v>3387.9049499999996</c:v>
                </c:pt>
                <c:pt idx="10">
                  <c:v>3591.8747200000003</c:v>
                </c:pt>
                <c:pt idx="11">
                  <c:v>3570.9555000000005</c:v>
                </c:pt>
                <c:pt idx="12">
                  <c:v>3672.1477599999998</c:v>
                </c:pt>
                <c:pt idx="13">
                  <c:v>3937.7244100000003</c:v>
                </c:pt>
                <c:pt idx="14">
                  <c:v>3848.8877299999999</c:v>
                </c:pt>
                <c:pt idx="15">
                  <c:v>3961.2225599999997</c:v>
                </c:pt>
                <c:pt idx="16">
                  <c:v>3929.7720400000007</c:v>
                </c:pt>
                <c:pt idx="17">
                  <c:v>3852.54304</c:v>
                </c:pt>
                <c:pt idx="18">
                  <c:v>3652.9083000000005</c:v>
                </c:pt>
                <c:pt idx="19">
                  <c:v>3530.4710000000005</c:v>
                </c:pt>
                <c:pt idx="20">
                  <c:v>3215.0802199999998</c:v>
                </c:pt>
                <c:pt idx="21">
                  <c:v>2874.8605799999996</c:v>
                </c:pt>
                <c:pt idx="22">
                  <c:v>2538.319559999999</c:v>
                </c:pt>
                <c:pt idx="23">
                  <c:v>1959.1334599999996</c:v>
                </c:pt>
                <c:pt idx="24">
                  <c:v>1432.1482700000006</c:v>
                </c:pt>
                <c:pt idx="25">
                  <c:v>1207.4395300000006</c:v>
                </c:pt>
                <c:pt idx="26">
                  <c:v>804.52159999999913</c:v>
                </c:pt>
                <c:pt idx="27">
                  <c:v>349.17442000000028</c:v>
                </c:pt>
                <c:pt idx="28">
                  <c:v>237.61682999999994</c:v>
                </c:pt>
                <c:pt idx="29">
                  <c:v>-29.527029999999286</c:v>
                </c:pt>
                <c:pt idx="30">
                  <c:v>-255.54088999999931</c:v>
                </c:pt>
                <c:pt idx="31">
                  <c:v>-295.57207999999991</c:v>
                </c:pt>
                <c:pt idx="32">
                  <c:v>-454.12672699999985</c:v>
                </c:pt>
                <c:pt idx="33">
                  <c:v>-698.01795299999867</c:v>
                </c:pt>
                <c:pt idx="34">
                  <c:v>-877.682060000001</c:v>
                </c:pt>
                <c:pt idx="35">
                  <c:v>-721.5584340000014</c:v>
                </c:pt>
                <c:pt idx="36">
                  <c:v>-789.13414899999952</c:v>
                </c:pt>
                <c:pt idx="37">
                  <c:v>-888.20388999999977</c:v>
                </c:pt>
                <c:pt idx="38">
                  <c:v>-926.8341900000014</c:v>
                </c:pt>
                <c:pt idx="39">
                  <c:v>-1018.8944770000007</c:v>
                </c:pt>
                <c:pt idx="40">
                  <c:v>-1001.4442650000001</c:v>
                </c:pt>
                <c:pt idx="41">
                  <c:v>-896.09487799999988</c:v>
                </c:pt>
                <c:pt idx="42">
                  <c:v>-791.48616700000093</c:v>
                </c:pt>
                <c:pt idx="43">
                  <c:v>-770.99055399999997</c:v>
                </c:pt>
                <c:pt idx="44">
                  <c:v>-942.46768299999985</c:v>
                </c:pt>
                <c:pt idx="45">
                  <c:v>-855.50233299999945</c:v>
                </c:pt>
                <c:pt idx="46">
                  <c:v>-760.17813299999943</c:v>
                </c:pt>
                <c:pt idx="47">
                  <c:v>-884.17010000000028</c:v>
                </c:pt>
                <c:pt idx="48">
                  <c:v>-673.46470199999931</c:v>
                </c:pt>
                <c:pt idx="49">
                  <c:v>-484.09303399999953</c:v>
                </c:pt>
                <c:pt idx="50">
                  <c:v>-509.03829700000097</c:v>
                </c:pt>
                <c:pt idx="51">
                  <c:v>-612.5352270000003</c:v>
                </c:pt>
                <c:pt idx="52">
                  <c:v>-403.65874500000064</c:v>
                </c:pt>
                <c:pt idx="53">
                  <c:v>-108.55024999999932</c:v>
                </c:pt>
                <c:pt idx="54">
                  <c:v>274.22263500000008</c:v>
                </c:pt>
                <c:pt idx="55">
                  <c:v>578.5830479999986</c:v>
                </c:pt>
                <c:pt idx="56">
                  <c:v>697.01521099999991</c:v>
                </c:pt>
                <c:pt idx="57">
                  <c:v>1102.3515079999997</c:v>
                </c:pt>
                <c:pt idx="58">
                  <c:v>1324.931098</c:v>
                </c:pt>
                <c:pt idx="59">
                  <c:v>1518.3789660000002</c:v>
                </c:pt>
                <c:pt idx="60">
                  <c:v>1881.8710069999997</c:v>
                </c:pt>
                <c:pt idx="61">
                  <c:v>2266.3767590000007</c:v>
                </c:pt>
                <c:pt idx="62">
                  <c:v>2513.7107729999998</c:v>
                </c:pt>
                <c:pt idx="63">
                  <c:v>2887.5432299999993</c:v>
                </c:pt>
                <c:pt idx="64">
                  <c:v>3310.2403730000005</c:v>
                </c:pt>
                <c:pt idx="65">
                  <c:v>3698.5609269999995</c:v>
                </c:pt>
                <c:pt idx="66">
                  <c:v>3972.8667620000001</c:v>
                </c:pt>
                <c:pt idx="67">
                  <c:v>4262.9008350000004</c:v>
                </c:pt>
                <c:pt idx="68">
                  <c:v>4606.7393869999996</c:v>
                </c:pt>
                <c:pt idx="69">
                  <c:v>4758.0620469999994</c:v>
                </c:pt>
                <c:pt idx="70">
                  <c:v>5413.496885999999</c:v>
                </c:pt>
                <c:pt idx="71">
                  <c:v>5459.700648</c:v>
                </c:pt>
                <c:pt idx="72">
                  <c:v>5575.0582410000006</c:v>
                </c:pt>
                <c:pt idx="73">
                  <c:v>5713.9711580000003</c:v>
                </c:pt>
                <c:pt idx="74">
                  <c:v>6146.5169970000006</c:v>
                </c:pt>
                <c:pt idx="75">
                  <c:v>6031.6016159999999</c:v>
                </c:pt>
                <c:pt idx="76">
                  <c:v>6435.0905106</c:v>
                </c:pt>
                <c:pt idx="77">
                  <c:v>6391.6944250000006</c:v>
                </c:pt>
                <c:pt idx="78">
                  <c:v>6521.6590140000008</c:v>
                </c:pt>
                <c:pt idx="79">
                  <c:v>6436.1629026999999</c:v>
                </c:pt>
                <c:pt idx="80">
                  <c:v>6130.0232168000002</c:v>
                </c:pt>
                <c:pt idx="81">
                  <c:v>5830.4969070999996</c:v>
                </c:pt>
                <c:pt idx="82">
                  <c:v>6067.6425795000005</c:v>
                </c:pt>
                <c:pt idx="83">
                  <c:v>6602.2760862000005</c:v>
                </c:pt>
                <c:pt idx="84">
                  <c:v>5907.0651334999993</c:v>
                </c:pt>
                <c:pt idx="85">
                  <c:v>6668.8139915000002</c:v>
                </c:pt>
                <c:pt idx="86">
                  <c:v>5989.7521387999996</c:v>
                </c:pt>
                <c:pt idx="87">
                  <c:v>6525.7956217000001</c:v>
                </c:pt>
                <c:pt idx="88">
                  <c:v>6382.1196230000005</c:v>
                </c:pt>
                <c:pt idx="89">
                  <c:v>6783.4338999999991</c:v>
                </c:pt>
                <c:pt idx="90">
                  <c:v>6329.6996456000006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8A1-459C-A035-AF5B924161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1643976"/>
        <c:axId val="351633808"/>
      </c:lineChart>
      <c:catAx>
        <c:axId val="3516439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dirty="0">
                    <a:solidFill>
                      <a:schemeClr val="tx1"/>
                    </a:solidFill>
                  </a:rPr>
                  <a:t>Idade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633808"/>
        <c:crosses val="autoZero"/>
        <c:auto val="1"/>
        <c:lblAlgn val="ctr"/>
        <c:lblOffset val="100"/>
        <c:noMultiLvlLbl val="0"/>
      </c:catAx>
      <c:valAx>
        <c:axId val="351633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dirty="0">
                    <a:solidFill>
                      <a:schemeClr val="tx1"/>
                    </a:solidFill>
                  </a:rPr>
                  <a:t>Déficit do Ciclo de Vida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643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441899308041025E-2"/>
          <c:y val="0.10606108047875931"/>
          <c:w val="0.88813385826771651"/>
          <c:h val="0.80225160211010349"/>
        </c:manualLayout>
      </c:layout>
      <c:lineChart>
        <c:grouping val="standard"/>
        <c:varyColors val="0"/>
        <c:ser>
          <c:idx val="1"/>
          <c:order val="0"/>
          <c:tx>
            <c:strRef>
              <c:f>insumo3!$A$47</c:f>
              <c:strCache>
                <c:ptCount val="1"/>
                <c:pt idx="0">
                  <c:v>Caribe</c:v>
                </c:pt>
              </c:strCache>
            </c:strRef>
          </c:tx>
          <c:spPr>
            <a:ln w="38100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insumo3!$B$45:$F$45</c:f>
              <c:strCache>
                <c:ptCount val="5"/>
                <c:pt idx="0">
                  <c:v>1965-1970</c:v>
                </c:pt>
                <c:pt idx="1">
                  <c:v>2000-2005</c:v>
                </c:pt>
                <c:pt idx="2">
                  <c:v>2015-2020</c:v>
                </c:pt>
                <c:pt idx="3">
                  <c:v>2030-2035</c:v>
                </c:pt>
                <c:pt idx="4">
                  <c:v>2060-2065</c:v>
                </c:pt>
              </c:strCache>
            </c:strRef>
          </c:cat>
          <c:val>
            <c:numRef>
              <c:f>insumo3!$B$47:$F$47</c:f>
              <c:numCache>
                <c:formatCode>0.00</c:formatCode>
                <c:ptCount val="5"/>
                <c:pt idx="0">
                  <c:v>61.01</c:v>
                </c:pt>
                <c:pt idx="1">
                  <c:v>69.97</c:v>
                </c:pt>
                <c:pt idx="2">
                  <c:v>73.45</c:v>
                </c:pt>
                <c:pt idx="3">
                  <c:v>76.319999999999993</c:v>
                </c:pt>
                <c:pt idx="4">
                  <c:v>80.41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E7-4860-B4B9-4AE27AEBDB9B}"/>
            </c:ext>
          </c:extLst>
        </c:ser>
        <c:ser>
          <c:idx val="2"/>
          <c:order val="1"/>
          <c:tx>
            <c:strRef>
              <c:f>insumo3!$A$48</c:f>
              <c:strCache>
                <c:ptCount val="1"/>
                <c:pt idx="0">
                  <c:v>Centroamérica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insumo3!$B$45:$F$45</c:f>
              <c:strCache>
                <c:ptCount val="5"/>
                <c:pt idx="0">
                  <c:v>1965-1970</c:v>
                </c:pt>
                <c:pt idx="1">
                  <c:v>2000-2005</c:v>
                </c:pt>
                <c:pt idx="2">
                  <c:v>2015-2020</c:v>
                </c:pt>
                <c:pt idx="3">
                  <c:v>2030-2035</c:v>
                </c:pt>
                <c:pt idx="4">
                  <c:v>2060-2065</c:v>
                </c:pt>
              </c:strCache>
            </c:strRef>
          </c:cat>
          <c:val>
            <c:numRef>
              <c:f>insumo3!$B$48:$F$48</c:f>
              <c:numCache>
                <c:formatCode>0.00</c:formatCode>
                <c:ptCount val="5"/>
                <c:pt idx="0">
                  <c:v>58.57</c:v>
                </c:pt>
                <c:pt idx="1">
                  <c:v>73.87</c:v>
                </c:pt>
                <c:pt idx="2">
                  <c:v>76.760000000000005</c:v>
                </c:pt>
                <c:pt idx="3">
                  <c:v>79.61</c:v>
                </c:pt>
                <c:pt idx="4">
                  <c:v>84.52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E7-4860-B4B9-4AE27AEBDB9B}"/>
            </c:ext>
          </c:extLst>
        </c:ser>
        <c:ser>
          <c:idx val="3"/>
          <c:order val="2"/>
          <c:tx>
            <c:strRef>
              <c:f>insumo3!$A$49</c:f>
              <c:strCache>
                <c:ptCount val="1"/>
                <c:pt idx="0">
                  <c:v>América del Sur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insumo3!$B$45:$F$45</c:f>
              <c:strCache>
                <c:ptCount val="5"/>
                <c:pt idx="0">
                  <c:v>1965-1970</c:v>
                </c:pt>
                <c:pt idx="1">
                  <c:v>2000-2005</c:v>
                </c:pt>
                <c:pt idx="2">
                  <c:v>2015-2020</c:v>
                </c:pt>
                <c:pt idx="3">
                  <c:v>2030-2035</c:v>
                </c:pt>
                <c:pt idx="4">
                  <c:v>2060-2065</c:v>
                </c:pt>
              </c:strCache>
            </c:strRef>
          </c:cat>
          <c:val>
            <c:numRef>
              <c:f>insumo3!$B$49:$F$49</c:f>
              <c:numCache>
                <c:formatCode>0.00</c:formatCode>
                <c:ptCount val="5"/>
                <c:pt idx="0">
                  <c:v>58.82</c:v>
                </c:pt>
                <c:pt idx="1">
                  <c:v>71.760000000000005</c:v>
                </c:pt>
                <c:pt idx="2">
                  <c:v>75.59</c:v>
                </c:pt>
                <c:pt idx="3">
                  <c:v>78.88</c:v>
                </c:pt>
                <c:pt idx="4">
                  <c:v>84.15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E7-4860-B4B9-4AE27AEBDB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6171648"/>
        <c:axId val="366347776"/>
      </c:lineChart>
      <c:catAx>
        <c:axId val="366171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347776"/>
        <c:crosses val="autoZero"/>
        <c:auto val="1"/>
        <c:lblAlgn val="ctr"/>
        <c:lblOffset val="100"/>
        <c:noMultiLvlLbl val="0"/>
      </c:catAx>
      <c:valAx>
        <c:axId val="366347776"/>
        <c:scaling>
          <c:orientation val="minMax"/>
          <c:max val="85"/>
          <c:min val="55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17164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7121212121212119"/>
          <c:y val="0.64382609836613103"/>
          <c:w val="0.49999999999999994"/>
          <c:h val="0.216197887312043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75853018372701"/>
          <c:y val="3.6282253518167717E-2"/>
          <c:w val="0.77103957197657991"/>
          <c:h val="0.84507071861246974"/>
        </c:manualLayout>
      </c:layout>
      <c:lineChart>
        <c:grouping val="standard"/>
        <c:varyColors val="0"/>
        <c:ser>
          <c:idx val="0"/>
          <c:order val="0"/>
          <c:tx>
            <c:v>Población</c:v>
          </c:tx>
          <c:marker>
            <c:symbol val="none"/>
          </c:marker>
          <c:cat>
            <c:numRef>
              <c:f>infograf5!$B$18:$B$40</c:f>
              <c:numCache>
                <c:formatCode>General</c:formatCode>
                <c:ptCount val="23"/>
                <c:pt idx="0">
                  <c:v>1965</c:v>
                </c:pt>
                <c:pt idx="1">
                  <c:v>1970</c:v>
                </c:pt>
                <c:pt idx="2">
                  <c:v>1975</c:v>
                </c:pt>
                <c:pt idx="3">
                  <c:v>1980</c:v>
                </c:pt>
                <c:pt idx="4">
                  <c:v>1985</c:v>
                </c:pt>
                <c:pt idx="5">
                  <c:v>1990</c:v>
                </c:pt>
                <c:pt idx="6">
                  <c:v>1995</c:v>
                </c:pt>
                <c:pt idx="7">
                  <c:v>2000</c:v>
                </c:pt>
                <c:pt idx="8">
                  <c:v>2005</c:v>
                </c:pt>
                <c:pt idx="9">
                  <c:v>2010</c:v>
                </c:pt>
                <c:pt idx="10">
                  <c:v>2015</c:v>
                </c:pt>
                <c:pt idx="11">
                  <c:v>2020</c:v>
                </c:pt>
                <c:pt idx="12">
                  <c:v>2025</c:v>
                </c:pt>
                <c:pt idx="13">
                  <c:v>2030</c:v>
                </c:pt>
                <c:pt idx="14">
                  <c:v>2035</c:v>
                </c:pt>
                <c:pt idx="15">
                  <c:v>2040</c:v>
                </c:pt>
                <c:pt idx="16">
                  <c:v>2045</c:v>
                </c:pt>
                <c:pt idx="17">
                  <c:v>2050</c:v>
                </c:pt>
                <c:pt idx="18">
                  <c:v>2055</c:v>
                </c:pt>
                <c:pt idx="19">
                  <c:v>2060</c:v>
                </c:pt>
                <c:pt idx="20">
                  <c:v>2065</c:v>
                </c:pt>
                <c:pt idx="21">
                  <c:v>2070</c:v>
                </c:pt>
                <c:pt idx="22">
                  <c:v>2075</c:v>
                </c:pt>
              </c:numCache>
            </c:numRef>
          </c:cat>
          <c:val>
            <c:numRef>
              <c:f>infograf5!$D$18:$D$40</c:f>
              <c:numCache>
                <c:formatCode>###\ ###\ ###\ ###\ ##0</c:formatCode>
                <c:ptCount val="23"/>
                <c:pt idx="0">
                  <c:v>253.874</c:v>
                </c:pt>
                <c:pt idx="1">
                  <c:v>288.49400000000003</c:v>
                </c:pt>
                <c:pt idx="2">
                  <c:v>325.81200000000001</c:v>
                </c:pt>
                <c:pt idx="3">
                  <c:v>365.03500000000003</c:v>
                </c:pt>
                <c:pt idx="4">
                  <c:v>405.90600000000001</c:v>
                </c:pt>
                <c:pt idx="5">
                  <c:v>446.88900000000001</c:v>
                </c:pt>
                <c:pt idx="6">
                  <c:v>487.32600000000002</c:v>
                </c:pt>
                <c:pt idx="7">
                  <c:v>526.89</c:v>
                </c:pt>
                <c:pt idx="8">
                  <c:v>563.82600000000002</c:v>
                </c:pt>
                <c:pt idx="9">
                  <c:v>599.82299999999998</c:v>
                </c:pt>
                <c:pt idx="10">
                  <c:v>634.38699999999994</c:v>
                </c:pt>
                <c:pt idx="11">
                  <c:v>666.50199999999995</c:v>
                </c:pt>
                <c:pt idx="12">
                  <c:v>695.58399999999995</c:v>
                </c:pt>
                <c:pt idx="13">
                  <c:v>721.06700000000001</c:v>
                </c:pt>
                <c:pt idx="14">
                  <c:v>742.74699999999996</c:v>
                </c:pt>
                <c:pt idx="15">
                  <c:v>760.48400000000004</c:v>
                </c:pt>
                <c:pt idx="16">
                  <c:v>774.30499999999995</c:v>
                </c:pt>
                <c:pt idx="17">
                  <c:v>784.24699999999996</c:v>
                </c:pt>
                <c:pt idx="18">
                  <c:v>790.45</c:v>
                </c:pt>
                <c:pt idx="19">
                  <c:v>792.95899999999995</c:v>
                </c:pt>
                <c:pt idx="20">
                  <c:v>791.91700000000003</c:v>
                </c:pt>
                <c:pt idx="21">
                  <c:v>787.63099999999997</c:v>
                </c:pt>
                <c:pt idx="22">
                  <c:v>780.54600000000005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34-4F86-9DE5-EB3BB5CA62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8960896"/>
        <c:axId val="438962432"/>
      </c:lineChart>
      <c:lineChart>
        <c:grouping val="standard"/>
        <c:varyColors val="0"/>
        <c:ser>
          <c:idx val="1"/>
          <c:order val="1"/>
          <c:tx>
            <c:v>Tasa de crecimiento</c:v>
          </c:tx>
          <c:marker>
            <c:symbol val="none"/>
          </c:marker>
          <c:cat>
            <c:numRef>
              <c:f>infograf5!$B$18:$B$40</c:f>
              <c:numCache>
                <c:formatCode>General</c:formatCode>
                <c:ptCount val="23"/>
                <c:pt idx="0">
                  <c:v>1965</c:v>
                </c:pt>
                <c:pt idx="1">
                  <c:v>1970</c:v>
                </c:pt>
                <c:pt idx="2">
                  <c:v>1975</c:v>
                </c:pt>
                <c:pt idx="3">
                  <c:v>1980</c:v>
                </c:pt>
                <c:pt idx="4">
                  <c:v>1985</c:v>
                </c:pt>
                <c:pt idx="5">
                  <c:v>1990</c:v>
                </c:pt>
                <c:pt idx="6">
                  <c:v>1995</c:v>
                </c:pt>
                <c:pt idx="7">
                  <c:v>2000</c:v>
                </c:pt>
                <c:pt idx="8">
                  <c:v>2005</c:v>
                </c:pt>
                <c:pt idx="9">
                  <c:v>2010</c:v>
                </c:pt>
                <c:pt idx="10">
                  <c:v>2015</c:v>
                </c:pt>
                <c:pt idx="11">
                  <c:v>2020</c:v>
                </c:pt>
                <c:pt idx="12">
                  <c:v>2025</c:v>
                </c:pt>
                <c:pt idx="13">
                  <c:v>2030</c:v>
                </c:pt>
                <c:pt idx="14">
                  <c:v>2035</c:v>
                </c:pt>
                <c:pt idx="15">
                  <c:v>2040</c:v>
                </c:pt>
                <c:pt idx="16">
                  <c:v>2045</c:v>
                </c:pt>
                <c:pt idx="17">
                  <c:v>2050</c:v>
                </c:pt>
                <c:pt idx="18">
                  <c:v>2055</c:v>
                </c:pt>
                <c:pt idx="19">
                  <c:v>2060</c:v>
                </c:pt>
                <c:pt idx="20">
                  <c:v>2065</c:v>
                </c:pt>
                <c:pt idx="21">
                  <c:v>2070</c:v>
                </c:pt>
                <c:pt idx="22">
                  <c:v>2075</c:v>
                </c:pt>
              </c:numCache>
            </c:numRef>
          </c:cat>
          <c:val>
            <c:numRef>
              <c:f>infograf5!$E$18:$E$40</c:f>
              <c:numCache>
                <c:formatCode>##0.00;\-##0.00;0</c:formatCode>
                <c:ptCount val="23"/>
                <c:pt idx="1">
                  <c:v>2.5569999999999999</c:v>
                </c:pt>
                <c:pt idx="2">
                  <c:v>2.4329999999999998</c:v>
                </c:pt>
                <c:pt idx="3">
                  <c:v>2.2730000000000001</c:v>
                </c:pt>
                <c:pt idx="4">
                  <c:v>2.1230000000000002</c:v>
                </c:pt>
                <c:pt idx="5">
                  <c:v>1.9239999999999999</c:v>
                </c:pt>
                <c:pt idx="6">
                  <c:v>1.732</c:v>
                </c:pt>
                <c:pt idx="7">
                  <c:v>1.5609999999999999</c:v>
                </c:pt>
                <c:pt idx="8">
                  <c:v>1.355</c:v>
                </c:pt>
                <c:pt idx="9">
                  <c:v>1.238</c:v>
                </c:pt>
                <c:pt idx="10">
                  <c:v>1.1200000000000001</c:v>
                </c:pt>
                <c:pt idx="11">
                  <c:v>0.98799999999999999</c:v>
                </c:pt>
                <c:pt idx="12">
                  <c:v>0.85399999999999998</c:v>
                </c:pt>
                <c:pt idx="13">
                  <c:v>0.72</c:v>
                </c:pt>
                <c:pt idx="14">
                  <c:v>0.59199999999999997</c:v>
                </c:pt>
                <c:pt idx="15">
                  <c:v>0.47199999999999998</c:v>
                </c:pt>
                <c:pt idx="16">
                  <c:v>0.36</c:v>
                </c:pt>
                <c:pt idx="17">
                  <c:v>0.255</c:v>
                </c:pt>
                <c:pt idx="18">
                  <c:v>0.158</c:v>
                </c:pt>
                <c:pt idx="19">
                  <c:v>6.3E-2</c:v>
                </c:pt>
                <c:pt idx="20">
                  <c:v>-2.5999999999999999E-2</c:v>
                </c:pt>
                <c:pt idx="21">
                  <c:v>-0.109</c:v>
                </c:pt>
                <c:pt idx="22">
                  <c:v>-0.18099999999999999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34-4F86-9DE5-EB3BB5CA62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8976512"/>
        <c:axId val="438978048"/>
      </c:lineChart>
      <c:catAx>
        <c:axId val="43896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438962432"/>
        <c:crosses val="autoZero"/>
        <c:auto val="1"/>
        <c:lblAlgn val="ctr"/>
        <c:lblOffset val="100"/>
        <c:noMultiLvlLbl val="0"/>
      </c:catAx>
      <c:valAx>
        <c:axId val="43896243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en-US" sz="1200" b="0"/>
                  <a:t>Población</a:t>
                </a:r>
              </a:p>
            </c:rich>
          </c:tx>
          <c:overlay val="0"/>
        </c:title>
        <c:numFmt formatCode="###\ ###\ ###\ ###\ ##0" sourceLinked="1"/>
        <c:majorTickMark val="out"/>
        <c:minorTickMark val="none"/>
        <c:tickLblPos val="nextTo"/>
        <c:crossAx val="438960896"/>
        <c:crosses val="autoZero"/>
        <c:crossBetween val="between"/>
      </c:valAx>
      <c:catAx>
        <c:axId val="4389765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38978048"/>
        <c:crosses val="autoZero"/>
        <c:auto val="1"/>
        <c:lblAlgn val="ctr"/>
        <c:lblOffset val="100"/>
        <c:noMultiLvlLbl val="0"/>
      </c:catAx>
      <c:valAx>
        <c:axId val="438978048"/>
        <c:scaling>
          <c:orientation val="minMax"/>
        </c:scaling>
        <c:delete val="0"/>
        <c:axPos val="r"/>
        <c:numFmt formatCode="#,##0.0" sourceLinked="0"/>
        <c:majorTickMark val="out"/>
        <c:minorTickMark val="none"/>
        <c:tickLblPos val="nextTo"/>
        <c:crossAx val="438976512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0.15352856854431654"/>
          <c:y val="0.72040957327786159"/>
          <c:w val="0.44138503241253513"/>
          <c:h val="0.11825710180604979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v>0 a 14 años</c:v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insumo6!$C$35:$H$35</c:f>
              <c:strCache>
                <c:ptCount val="6"/>
                <c:pt idx="0">
                  <c:v>1965</c:v>
                </c:pt>
                <c:pt idx="1">
                  <c:v>2000</c:v>
                </c:pt>
                <c:pt idx="2">
                  <c:v>2017</c:v>
                </c:pt>
                <c:pt idx="3">
                  <c:v>2030</c:v>
                </c:pt>
                <c:pt idx="4">
                  <c:v>2060</c:v>
                </c:pt>
                <c:pt idx="5">
                  <c:v>2075</c:v>
                </c:pt>
              </c:strCache>
            </c:strRef>
          </c:cat>
          <c:val>
            <c:numRef>
              <c:f>insumo6!$C$36:$H$36</c:f>
              <c:numCache>
                <c:formatCode>0.0</c:formatCode>
                <c:ptCount val="6"/>
                <c:pt idx="0">
                  <c:v>43.161004431314623</c:v>
                </c:pt>
                <c:pt idx="1">
                  <c:v>31.953159103418173</c:v>
                </c:pt>
                <c:pt idx="2">
                  <c:v>24.984441764327091</c:v>
                </c:pt>
                <c:pt idx="3">
                  <c:v>21.126360139016402</c:v>
                </c:pt>
                <c:pt idx="4">
                  <c:v>15.939013317191284</c:v>
                </c:pt>
                <c:pt idx="5" formatCode="General">
                  <c:v>14.757137789421973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E2-4AEE-B3BC-B06FB4BD0429}"/>
            </c:ext>
          </c:extLst>
        </c:ser>
        <c:ser>
          <c:idx val="1"/>
          <c:order val="1"/>
          <c:tx>
            <c:v>15 a 59 años</c:v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insumo6!$C$35:$H$35</c:f>
              <c:strCache>
                <c:ptCount val="6"/>
                <c:pt idx="0">
                  <c:v>1965</c:v>
                </c:pt>
                <c:pt idx="1">
                  <c:v>2000</c:v>
                </c:pt>
                <c:pt idx="2">
                  <c:v>2017</c:v>
                </c:pt>
                <c:pt idx="3">
                  <c:v>2030</c:v>
                </c:pt>
                <c:pt idx="4">
                  <c:v>2060</c:v>
                </c:pt>
                <c:pt idx="5">
                  <c:v>2075</c:v>
                </c:pt>
              </c:strCache>
            </c:strRef>
          </c:cat>
          <c:val>
            <c:numRef>
              <c:f>insumo6!$C$37:$H$37</c:f>
              <c:numCache>
                <c:formatCode>0.0</c:formatCode>
                <c:ptCount val="6"/>
                <c:pt idx="0">
                  <c:v>50.842343673067461</c:v>
                </c:pt>
                <c:pt idx="1">
                  <c:v>59.943062119227918</c:v>
                </c:pt>
                <c:pt idx="2">
                  <c:v>63.234074620850045</c:v>
                </c:pt>
                <c:pt idx="3">
                  <c:v>62.098615105968115</c:v>
                </c:pt>
                <c:pt idx="4">
                  <c:v>54.57110068603712</c:v>
                </c:pt>
                <c:pt idx="5" formatCode="General">
                  <c:v>51.525516457881729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E2-4AEE-B3BC-B06FB4BD0429}"/>
            </c:ext>
          </c:extLst>
        </c:ser>
        <c:ser>
          <c:idx val="2"/>
          <c:order val="2"/>
          <c:tx>
            <c:v>60 años y más</c:v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insumo6!$C$35:$H$35</c:f>
              <c:strCache>
                <c:ptCount val="6"/>
                <c:pt idx="0">
                  <c:v>1965</c:v>
                </c:pt>
                <c:pt idx="1">
                  <c:v>2000</c:v>
                </c:pt>
                <c:pt idx="2">
                  <c:v>2017</c:v>
                </c:pt>
                <c:pt idx="3">
                  <c:v>2030</c:v>
                </c:pt>
                <c:pt idx="4">
                  <c:v>2060</c:v>
                </c:pt>
                <c:pt idx="5">
                  <c:v>2075</c:v>
                </c:pt>
              </c:strCache>
            </c:strRef>
          </c:cat>
          <c:val>
            <c:numRef>
              <c:f>insumo6!$C$38:$H$38</c:f>
              <c:numCache>
                <c:formatCode>0.0</c:formatCode>
                <c:ptCount val="6"/>
                <c:pt idx="0">
                  <c:v>5.996651895617922</c:v>
                </c:pt>
                <c:pt idx="1">
                  <c:v>8.1037787773539058</c:v>
                </c:pt>
                <c:pt idx="2">
                  <c:v>11.781483614822868</c:v>
                </c:pt>
                <c:pt idx="3">
                  <c:v>16.77502475501549</c:v>
                </c:pt>
                <c:pt idx="4">
                  <c:v>29.489885996771591</c:v>
                </c:pt>
                <c:pt idx="5" formatCode="General">
                  <c:v>33.717345752696303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E2-4AEE-B3BC-B06FB4BD0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8526296"/>
        <c:axId val="498528264"/>
      </c:areaChart>
      <c:catAx>
        <c:axId val="498526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528264"/>
        <c:crosses val="autoZero"/>
        <c:auto val="1"/>
        <c:lblAlgn val="ctr"/>
        <c:lblOffset val="100"/>
        <c:noMultiLvlLbl val="0"/>
      </c:catAx>
      <c:valAx>
        <c:axId val="49852826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5262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Cuba 0-14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Sheet1!$A$2:$A$26</c:f>
              <c:numCache>
                <c:formatCode>General</c:formatCode>
                <c:ptCount val="25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  <c:pt idx="12">
                  <c:v>2010</c:v>
                </c:pt>
                <c:pt idx="13">
                  <c:v>2015</c:v>
                </c:pt>
                <c:pt idx="14">
                  <c:v>2020</c:v>
                </c:pt>
                <c:pt idx="15">
                  <c:v>2025</c:v>
                </c:pt>
                <c:pt idx="16">
                  <c:v>2030</c:v>
                </c:pt>
                <c:pt idx="17">
                  <c:v>2035</c:v>
                </c:pt>
                <c:pt idx="18">
                  <c:v>2040</c:v>
                </c:pt>
                <c:pt idx="19">
                  <c:v>2045</c:v>
                </c:pt>
                <c:pt idx="20">
                  <c:v>2050</c:v>
                </c:pt>
                <c:pt idx="21">
                  <c:v>2055</c:v>
                </c:pt>
                <c:pt idx="22">
                  <c:v>2060</c:v>
                </c:pt>
                <c:pt idx="23">
                  <c:v>2065</c:v>
                </c:pt>
                <c:pt idx="24">
                  <c:v>2070</c:v>
                </c:pt>
              </c:numCache>
            </c:numRef>
          </c:cat>
          <c:val>
            <c:numRef>
              <c:f>Sheet1!$B$2:$B$26</c:f>
              <c:numCache>
                <c:formatCode>0</c:formatCode>
                <c:ptCount val="25"/>
                <c:pt idx="0">
                  <c:v>2152.1390000000001</c:v>
                </c:pt>
                <c:pt idx="1">
                  <c:v>2351.9520000000002</c:v>
                </c:pt>
                <c:pt idx="2">
                  <c:v>2503.7939999999999</c:v>
                </c:pt>
                <c:pt idx="3">
                  <c:v>2949.4340000000002</c:v>
                </c:pt>
                <c:pt idx="4">
                  <c:v>3276.6709999999998</c:v>
                </c:pt>
                <c:pt idx="5">
                  <c:v>3534.7530000000002</c:v>
                </c:pt>
                <c:pt idx="6">
                  <c:v>3120.853000000011</c:v>
                </c:pt>
                <c:pt idx="7">
                  <c:v>2677.9479999999999</c:v>
                </c:pt>
                <c:pt idx="8">
                  <c:v>2460.5509999999999</c:v>
                </c:pt>
                <c:pt idx="9">
                  <c:v>2469.9150000000022</c:v>
                </c:pt>
                <c:pt idx="10">
                  <c:v>2434.7799999999997</c:v>
                </c:pt>
                <c:pt idx="11">
                  <c:v>2207.3300000000022</c:v>
                </c:pt>
                <c:pt idx="12">
                  <c:v>2007.1329999999998</c:v>
                </c:pt>
                <c:pt idx="13">
                  <c:v>1870.4880000000001</c:v>
                </c:pt>
                <c:pt idx="14">
                  <c:v>1746.501</c:v>
                </c:pt>
                <c:pt idx="15">
                  <c:v>1668.952</c:v>
                </c:pt>
                <c:pt idx="16">
                  <c:v>1597.008</c:v>
                </c:pt>
                <c:pt idx="17">
                  <c:v>1528.347</c:v>
                </c:pt>
                <c:pt idx="18">
                  <c:v>1465.204</c:v>
                </c:pt>
                <c:pt idx="19">
                  <c:v>1415.7160000000001</c:v>
                </c:pt>
                <c:pt idx="20">
                  <c:v>1378.462</c:v>
                </c:pt>
                <c:pt idx="21">
                  <c:v>1348.3229999999999</c:v>
                </c:pt>
                <c:pt idx="22">
                  <c:v>1319.6919999999998</c:v>
                </c:pt>
                <c:pt idx="23">
                  <c:v>1292.529</c:v>
                </c:pt>
                <c:pt idx="24">
                  <c:v>1268.4590000000001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45-4847-8E79-844F165A6E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Cuba 65+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Sheet1!$A$2:$A$26</c:f>
              <c:numCache>
                <c:formatCode>General</c:formatCode>
                <c:ptCount val="25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  <c:pt idx="12">
                  <c:v>2010</c:v>
                </c:pt>
                <c:pt idx="13">
                  <c:v>2015</c:v>
                </c:pt>
                <c:pt idx="14">
                  <c:v>2020</c:v>
                </c:pt>
                <c:pt idx="15">
                  <c:v>2025</c:v>
                </c:pt>
                <c:pt idx="16">
                  <c:v>2030</c:v>
                </c:pt>
                <c:pt idx="17">
                  <c:v>2035</c:v>
                </c:pt>
                <c:pt idx="18">
                  <c:v>2040</c:v>
                </c:pt>
                <c:pt idx="19">
                  <c:v>2045</c:v>
                </c:pt>
                <c:pt idx="20">
                  <c:v>2050</c:v>
                </c:pt>
                <c:pt idx="21">
                  <c:v>2055</c:v>
                </c:pt>
                <c:pt idx="22">
                  <c:v>2060</c:v>
                </c:pt>
                <c:pt idx="23">
                  <c:v>2065</c:v>
                </c:pt>
                <c:pt idx="24">
                  <c:v>2070</c:v>
                </c:pt>
              </c:numCache>
            </c:numRef>
          </c:cat>
          <c:val>
            <c:numRef>
              <c:f>Sheet1!$C$2:$C$26</c:f>
              <c:numCache>
                <c:formatCode>0</c:formatCode>
                <c:ptCount val="25"/>
                <c:pt idx="0">
                  <c:v>260.32100000000003</c:v>
                </c:pt>
                <c:pt idx="1">
                  <c:v>300.14299999999997</c:v>
                </c:pt>
                <c:pt idx="2">
                  <c:v>332.21</c:v>
                </c:pt>
                <c:pt idx="3">
                  <c:v>395.86</c:v>
                </c:pt>
                <c:pt idx="4">
                  <c:v>509.66399999999999</c:v>
                </c:pt>
                <c:pt idx="5">
                  <c:v>635.44899999999996</c:v>
                </c:pt>
                <c:pt idx="6">
                  <c:v>762.76</c:v>
                </c:pt>
                <c:pt idx="7">
                  <c:v>860.84699999999748</c:v>
                </c:pt>
                <c:pt idx="8">
                  <c:v>936.38800000000003</c:v>
                </c:pt>
                <c:pt idx="9">
                  <c:v>1005.754</c:v>
                </c:pt>
                <c:pt idx="10">
                  <c:v>1096.9180000000001</c:v>
                </c:pt>
                <c:pt idx="11">
                  <c:v>1235.713</c:v>
                </c:pt>
                <c:pt idx="12">
                  <c:v>1413.923</c:v>
                </c:pt>
                <c:pt idx="13">
                  <c:v>1591.4870000000001</c:v>
                </c:pt>
                <c:pt idx="14">
                  <c:v>1836.519</c:v>
                </c:pt>
                <c:pt idx="15">
                  <c:v>2054.2979999999998</c:v>
                </c:pt>
                <c:pt idx="16">
                  <c:v>2524.5149999999999</c:v>
                </c:pt>
                <c:pt idx="17">
                  <c:v>2944.04</c:v>
                </c:pt>
                <c:pt idx="18">
                  <c:v>3235.8770000000022</c:v>
                </c:pt>
                <c:pt idx="19">
                  <c:v>3187.6059999999998</c:v>
                </c:pt>
                <c:pt idx="20">
                  <c:v>3096.4780000000001</c:v>
                </c:pt>
                <c:pt idx="21">
                  <c:v>3079.8320000000012</c:v>
                </c:pt>
                <c:pt idx="22">
                  <c:v>2977.724999999989</c:v>
                </c:pt>
                <c:pt idx="23">
                  <c:v>2853.1390000000001</c:v>
                </c:pt>
                <c:pt idx="24">
                  <c:v>2734.4850000000001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4945-4847-8E79-844F165A6EA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Guatemala 0-14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marker>
            <c:symbol val="none"/>
          </c:marker>
          <c:cat>
            <c:numRef>
              <c:f>Sheet1!$A$2:$A$26</c:f>
              <c:numCache>
                <c:formatCode>General</c:formatCode>
                <c:ptCount val="25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  <c:pt idx="12">
                  <c:v>2010</c:v>
                </c:pt>
                <c:pt idx="13">
                  <c:v>2015</c:v>
                </c:pt>
                <c:pt idx="14">
                  <c:v>2020</c:v>
                </c:pt>
                <c:pt idx="15">
                  <c:v>2025</c:v>
                </c:pt>
                <c:pt idx="16">
                  <c:v>2030</c:v>
                </c:pt>
                <c:pt idx="17">
                  <c:v>2035</c:v>
                </c:pt>
                <c:pt idx="18">
                  <c:v>2040</c:v>
                </c:pt>
                <c:pt idx="19">
                  <c:v>2045</c:v>
                </c:pt>
                <c:pt idx="20">
                  <c:v>2050</c:v>
                </c:pt>
                <c:pt idx="21">
                  <c:v>2055</c:v>
                </c:pt>
                <c:pt idx="22">
                  <c:v>2060</c:v>
                </c:pt>
                <c:pt idx="23">
                  <c:v>2065</c:v>
                </c:pt>
                <c:pt idx="24">
                  <c:v>2070</c:v>
                </c:pt>
              </c:numCache>
            </c:numRef>
          </c:cat>
          <c:val>
            <c:numRef>
              <c:f>Sheet1!$D$2:$D$26</c:f>
              <c:numCache>
                <c:formatCode>0</c:formatCode>
                <c:ptCount val="25"/>
                <c:pt idx="0">
                  <c:v>1402.979</c:v>
                </c:pt>
                <c:pt idx="1">
                  <c:v>1641.7470000000001</c:v>
                </c:pt>
                <c:pt idx="2">
                  <c:v>1889.6319999999998</c:v>
                </c:pt>
                <c:pt idx="3">
                  <c:v>2136.7279999999987</c:v>
                </c:pt>
                <c:pt idx="4">
                  <c:v>2419.0700000000002</c:v>
                </c:pt>
                <c:pt idx="5">
                  <c:v>2796.9189999999999</c:v>
                </c:pt>
                <c:pt idx="6">
                  <c:v>3235.0529999999999</c:v>
                </c:pt>
                <c:pt idx="7">
                  <c:v>3729.1419999999998</c:v>
                </c:pt>
                <c:pt idx="8">
                  <c:v>4156.4160000000002</c:v>
                </c:pt>
                <c:pt idx="9">
                  <c:v>4613.0680000000002</c:v>
                </c:pt>
                <c:pt idx="10">
                  <c:v>5035.3640000000014</c:v>
                </c:pt>
                <c:pt idx="11">
                  <c:v>5499.5870000000004</c:v>
                </c:pt>
                <c:pt idx="12">
                  <c:v>5777.201</c:v>
                </c:pt>
                <c:pt idx="13">
                  <c:v>6007.6360000000004</c:v>
                </c:pt>
                <c:pt idx="14">
                  <c:v>6114.9620000000004</c:v>
                </c:pt>
                <c:pt idx="15">
                  <c:v>6182.7469999999994</c:v>
                </c:pt>
                <c:pt idx="16">
                  <c:v>6093.1780000000008</c:v>
                </c:pt>
                <c:pt idx="17">
                  <c:v>5948.3230000000003</c:v>
                </c:pt>
                <c:pt idx="18">
                  <c:v>5775.2660000000014</c:v>
                </c:pt>
                <c:pt idx="19">
                  <c:v>5589.4409999999998</c:v>
                </c:pt>
                <c:pt idx="20">
                  <c:v>5392.01</c:v>
                </c:pt>
                <c:pt idx="21">
                  <c:v>5182.027</c:v>
                </c:pt>
                <c:pt idx="22">
                  <c:v>4964.4859999999999</c:v>
                </c:pt>
                <c:pt idx="23">
                  <c:v>4809.2480000000005</c:v>
                </c:pt>
                <c:pt idx="24">
                  <c:v>4714.0440000000008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45-4847-8E79-844F165A6EA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Guatemala 65+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Sheet1!$A$2:$A$26</c:f>
              <c:numCache>
                <c:formatCode>General</c:formatCode>
                <c:ptCount val="25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  <c:pt idx="12">
                  <c:v>2010</c:v>
                </c:pt>
                <c:pt idx="13">
                  <c:v>2015</c:v>
                </c:pt>
                <c:pt idx="14">
                  <c:v>2020</c:v>
                </c:pt>
                <c:pt idx="15">
                  <c:v>2025</c:v>
                </c:pt>
                <c:pt idx="16">
                  <c:v>2030</c:v>
                </c:pt>
                <c:pt idx="17">
                  <c:v>2035</c:v>
                </c:pt>
                <c:pt idx="18">
                  <c:v>2040</c:v>
                </c:pt>
                <c:pt idx="19">
                  <c:v>2045</c:v>
                </c:pt>
                <c:pt idx="20">
                  <c:v>2050</c:v>
                </c:pt>
                <c:pt idx="21">
                  <c:v>2055</c:v>
                </c:pt>
                <c:pt idx="22">
                  <c:v>2060</c:v>
                </c:pt>
                <c:pt idx="23">
                  <c:v>2065</c:v>
                </c:pt>
                <c:pt idx="24">
                  <c:v>2070</c:v>
                </c:pt>
              </c:numCache>
            </c:numRef>
          </c:cat>
          <c:val>
            <c:numRef>
              <c:f>Sheet1!$E$2:$E$26</c:f>
              <c:numCache>
                <c:formatCode>0</c:formatCode>
                <c:ptCount val="25"/>
                <c:pt idx="0">
                  <c:v>79.453000000000003</c:v>
                </c:pt>
                <c:pt idx="1">
                  <c:v>94.435000000000002</c:v>
                </c:pt>
                <c:pt idx="2">
                  <c:v>110.57199999999999</c:v>
                </c:pt>
                <c:pt idx="3">
                  <c:v>132.417</c:v>
                </c:pt>
                <c:pt idx="4">
                  <c:v>158.00800000000001</c:v>
                </c:pt>
                <c:pt idx="5">
                  <c:v>179.64399999999998</c:v>
                </c:pt>
                <c:pt idx="6">
                  <c:v>210.21399999999952</c:v>
                </c:pt>
                <c:pt idx="7">
                  <c:v>247.702</c:v>
                </c:pt>
                <c:pt idx="8">
                  <c:v>303.37799999999999</c:v>
                </c:pt>
                <c:pt idx="9">
                  <c:v>374.28999999999894</c:v>
                </c:pt>
                <c:pt idx="10">
                  <c:v>463.59699999999827</c:v>
                </c:pt>
                <c:pt idx="11">
                  <c:v>559.88900000000001</c:v>
                </c:pt>
                <c:pt idx="12">
                  <c:v>658.66</c:v>
                </c:pt>
                <c:pt idx="13">
                  <c:v>792.19600000000003</c:v>
                </c:pt>
                <c:pt idx="14">
                  <c:v>941.77000000000055</c:v>
                </c:pt>
                <c:pt idx="15">
                  <c:v>1094.729</c:v>
                </c:pt>
                <c:pt idx="16">
                  <c:v>1286.0260000000001</c:v>
                </c:pt>
                <c:pt idx="17">
                  <c:v>1530.825</c:v>
                </c:pt>
                <c:pt idx="18">
                  <c:v>1858.5239999999999</c:v>
                </c:pt>
                <c:pt idx="19">
                  <c:v>2288.2930000000001</c:v>
                </c:pt>
                <c:pt idx="20">
                  <c:v>2821.4670000000001</c:v>
                </c:pt>
                <c:pt idx="21">
                  <c:v>3374.6179999999999</c:v>
                </c:pt>
                <c:pt idx="22">
                  <c:v>4014.7459999999987</c:v>
                </c:pt>
                <c:pt idx="23">
                  <c:v>4683.8090000000002</c:v>
                </c:pt>
                <c:pt idx="24">
                  <c:v>5349.723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45-4847-8E79-844F165A6E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252288"/>
        <c:axId val="195340160"/>
      </c:lineChart>
      <c:catAx>
        <c:axId val="182252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5340160"/>
        <c:crosses val="autoZero"/>
        <c:auto val="1"/>
        <c:lblAlgn val="ctr"/>
        <c:lblOffset val="100"/>
        <c:tickLblSkip val="2"/>
        <c:noMultiLvlLbl val="0"/>
      </c:catAx>
      <c:valAx>
        <c:axId val="19534016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22522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086780087519782E-2"/>
          <c:y val="8.5005169808319528E-2"/>
          <c:w val="0.81762747171967864"/>
          <c:h val="0.82154696572019359"/>
        </c:manualLayout>
      </c:layout>
      <c:scatterChart>
        <c:scatterStyle val="lineMarker"/>
        <c:varyColors val="0"/>
        <c:ser>
          <c:idx val="0"/>
          <c:order val="0"/>
          <c:tx>
            <c:v>Consumption</c:v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'LAC8'!$L$2:$CX$2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'LAC8'!$L$3:$CX$3</c:f>
              <c:numCache>
                <c:formatCode>0.00</c:formatCode>
                <c:ptCount val="91"/>
                <c:pt idx="0">
                  <c:v>0.44054522246034339</c:v>
                </c:pt>
                <c:pt idx="1">
                  <c:v>0.45051298809197482</c:v>
                </c:pt>
                <c:pt idx="2">
                  <c:v>0.46808653162172281</c:v>
                </c:pt>
                <c:pt idx="3">
                  <c:v>0.49272056239373047</c:v>
                </c:pt>
                <c:pt idx="4">
                  <c:v>0.52335812606046617</c:v>
                </c:pt>
                <c:pt idx="5">
                  <c:v>0.59008748363145347</c:v>
                </c:pt>
                <c:pt idx="6">
                  <c:v>0.64796040162756285</c:v>
                </c:pt>
                <c:pt idx="7">
                  <c:v>0.69543538537923077</c:v>
                </c:pt>
                <c:pt idx="8">
                  <c:v>0.71226272207667451</c:v>
                </c:pt>
                <c:pt idx="9">
                  <c:v>0.7363437051732229</c:v>
                </c:pt>
                <c:pt idx="10">
                  <c:v>0.7576488381224592</c:v>
                </c:pt>
                <c:pt idx="11">
                  <c:v>0.78029569732970272</c:v>
                </c:pt>
                <c:pt idx="12">
                  <c:v>0.81146434263618861</c:v>
                </c:pt>
                <c:pt idx="13">
                  <c:v>0.83351538414502757</c:v>
                </c:pt>
                <c:pt idx="14">
                  <c:v>0.84768211482702749</c:v>
                </c:pt>
                <c:pt idx="15">
                  <c:v>0.86860175873311174</c:v>
                </c:pt>
                <c:pt idx="16">
                  <c:v>0.87708184570436754</c:v>
                </c:pt>
                <c:pt idx="17">
                  <c:v>0.89080747142439365</c:v>
                </c:pt>
                <c:pt idx="18">
                  <c:v>0.90367998594375787</c:v>
                </c:pt>
                <c:pt idx="19">
                  <c:v>0.91452188969400094</c:v>
                </c:pt>
                <c:pt idx="20">
                  <c:v>0.93873396085511318</c:v>
                </c:pt>
                <c:pt idx="21">
                  <c:v>0.95297583353585336</c:v>
                </c:pt>
                <c:pt idx="22">
                  <c:v>0.96208938775832697</c:v>
                </c:pt>
                <c:pt idx="23">
                  <c:v>0.96343275601076006</c:v>
                </c:pt>
                <c:pt idx="24">
                  <c:v>0.96538425425834384</c:v>
                </c:pt>
                <c:pt idx="25">
                  <c:v>0.97006003322309831</c:v>
                </c:pt>
                <c:pt idx="26">
                  <c:v>0.98048236135545708</c:v>
                </c:pt>
                <c:pt idx="27">
                  <c:v>0.98133712415177299</c:v>
                </c:pt>
                <c:pt idx="28">
                  <c:v>0.99011895940746208</c:v>
                </c:pt>
                <c:pt idx="29">
                  <c:v>0.98059343211770733</c:v>
                </c:pt>
                <c:pt idx="30">
                  <c:v>0.98101265296420759</c:v>
                </c:pt>
                <c:pt idx="31">
                  <c:v>0.9856028689490125</c:v>
                </c:pt>
                <c:pt idx="32">
                  <c:v>0.98315058942013878</c:v>
                </c:pt>
                <c:pt idx="33">
                  <c:v>0.99141217574180751</c:v>
                </c:pt>
                <c:pt idx="34">
                  <c:v>0.99739253624440261</c:v>
                </c:pt>
                <c:pt idx="35">
                  <c:v>0.99386400792062657</c:v>
                </c:pt>
                <c:pt idx="36">
                  <c:v>0.99782813248780811</c:v>
                </c:pt>
                <c:pt idx="37">
                  <c:v>0.99480675928946549</c:v>
                </c:pt>
                <c:pt idx="38">
                  <c:v>0.99458430331553038</c:v>
                </c:pt>
                <c:pt idx="39">
                  <c:v>0.99723648758591132</c:v>
                </c:pt>
                <c:pt idx="40">
                  <c:v>1.0009411028705277</c:v>
                </c:pt>
                <c:pt idx="41">
                  <c:v>1.0040857500669815</c:v>
                </c:pt>
                <c:pt idx="42">
                  <c:v>1.0036110692233082</c:v>
                </c:pt>
                <c:pt idx="43">
                  <c:v>1.0031765625593898</c:v>
                </c:pt>
                <c:pt idx="44">
                  <c:v>1.0049265591457932</c:v>
                </c:pt>
                <c:pt idx="45">
                  <c:v>1.0075547845784032</c:v>
                </c:pt>
                <c:pt idx="46">
                  <c:v>1.0076647402614833</c:v>
                </c:pt>
                <c:pt idx="47">
                  <c:v>1.008305297324616</c:v>
                </c:pt>
                <c:pt idx="48">
                  <c:v>1.0166942543071491</c:v>
                </c:pt>
                <c:pt idx="49">
                  <c:v>1.0261493657433904</c:v>
                </c:pt>
                <c:pt idx="50">
                  <c:v>1.0394495545786462</c:v>
                </c:pt>
                <c:pt idx="51">
                  <c:v>1.046132842734752</c:v>
                </c:pt>
                <c:pt idx="52">
                  <c:v>1.0583534581397562</c:v>
                </c:pt>
                <c:pt idx="53">
                  <c:v>1.0671797084733059</c:v>
                </c:pt>
                <c:pt idx="54">
                  <c:v>1.070216846015126</c:v>
                </c:pt>
                <c:pt idx="55">
                  <c:v>1.0742781898622507</c:v>
                </c:pt>
                <c:pt idx="56">
                  <c:v>1.080204912948028</c:v>
                </c:pt>
                <c:pt idx="57">
                  <c:v>1.0808840688349246</c:v>
                </c:pt>
                <c:pt idx="58">
                  <c:v>1.0818321057605564</c:v>
                </c:pt>
                <c:pt idx="59">
                  <c:v>1.0795026048178289</c:v>
                </c:pt>
                <c:pt idx="60">
                  <c:v>1.0734751495512189</c:v>
                </c:pt>
                <c:pt idx="61">
                  <c:v>1.0692987298165677</c:v>
                </c:pt>
                <c:pt idx="62">
                  <c:v>1.067328869035113</c:v>
                </c:pt>
                <c:pt idx="63">
                  <c:v>1.0634716698503264</c:v>
                </c:pt>
                <c:pt idx="64">
                  <c:v>1.0591615147788731</c:v>
                </c:pt>
                <c:pt idx="65">
                  <c:v>1.0566582097615331</c:v>
                </c:pt>
                <c:pt idx="66">
                  <c:v>1.0530033099315221</c:v>
                </c:pt>
                <c:pt idx="67">
                  <c:v>1.0528608597141298</c:v>
                </c:pt>
                <c:pt idx="68">
                  <c:v>1.0526877306583167</c:v>
                </c:pt>
                <c:pt idx="69">
                  <c:v>1.0484313782005639</c:v>
                </c:pt>
                <c:pt idx="70">
                  <c:v>1.0464961393674299</c:v>
                </c:pt>
                <c:pt idx="71">
                  <c:v>1.0460232438805599</c:v>
                </c:pt>
                <c:pt idx="72">
                  <c:v>1.0468933984740405</c:v>
                </c:pt>
                <c:pt idx="73">
                  <c:v>1.0489206589137177</c:v>
                </c:pt>
                <c:pt idx="74">
                  <c:v>1.0520808345447441</c:v>
                </c:pt>
                <c:pt idx="75">
                  <c:v>1.0555852342730021</c:v>
                </c:pt>
                <c:pt idx="76">
                  <c:v>1.0583700922216346</c:v>
                </c:pt>
                <c:pt idx="77">
                  <c:v>1.0595221321986239</c:v>
                </c:pt>
                <c:pt idx="78">
                  <c:v>1.0590229426952928</c:v>
                </c:pt>
                <c:pt idx="79">
                  <c:v>1.0611365214338815</c:v>
                </c:pt>
                <c:pt idx="80">
                  <c:v>1.0653280155618097</c:v>
                </c:pt>
                <c:pt idx="81">
                  <c:v>1.06969441035816</c:v>
                </c:pt>
                <c:pt idx="82">
                  <c:v>1.0705692068921318</c:v>
                </c:pt>
                <c:pt idx="83">
                  <c:v>1.0722438574311546</c:v>
                </c:pt>
                <c:pt idx="84">
                  <c:v>1.0705263130215352</c:v>
                </c:pt>
                <c:pt idx="85">
                  <c:v>1.0694179498824821</c:v>
                </c:pt>
                <c:pt idx="86">
                  <c:v>1.0656423362570404</c:v>
                </c:pt>
                <c:pt idx="87">
                  <c:v>1.0612989578827257</c:v>
                </c:pt>
                <c:pt idx="88">
                  <c:v>1.056315308085028</c:v>
                </c:pt>
                <c:pt idx="89">
                  <c:v>1.0473272369138846</c:v>
                </c:pt>
                <c:pt idx="90">
                  <c:v>1.0302687337173264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A51-45FE-AF9D-3D8013F5104A}"/>
            </c:ext>
          </c:extLst>
        </c:ser>
        <c:ser>
          <c:idx val="1"/>
          <c:order val="1"/>
          <c:tx>
            <c:v>Labor Earnings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'LAC8'!$L$2:$CX$2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'LAC8'!$L$4:$CX$4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4.8396710817463736E-5</c:v>
                </c:pt>
                <c:pt idx="7">
                  <c:v>8.6160448744094253E-5</c:v>
                </c:pt>
                <c:pt idx="8">
                  <c:v>4.293237829310419E-3</c:v>
                </c:pt>
                <c:pt idx="9">
                  <c:v>1.2350187259008221E-2</c:v>
                </c:pt>
                <c:pt idx="10">
                  <c:v>2.0836576517147841E-2</c:v>
                </c:pt>
                <c:pt idx="11">
                  <c:v>2.9901262886790118E-2</c:v>
                </c:pt>
                <c:pt idx="12">
                  <c:v>4.1331839976497975E-2</c:v>
                </c:pt>
                <c:pt idx="13">
                  <c:v>5.4263423203022534E-2</c:v>
                </c:pt>
                <c:pt idx="14">
                  <c:v>8.0007378086655118E-2</c:v>
                </c:pt>
                <c:pt idx="15">
                  <c:v>0.12020118107008641</c:v>
                </c:pt>
                <c:pt idx="16">
                  <c:v>0.16630464888360655</c:v>
                </c:pt>
                <c:pt idx="17">
                  <c:v>0.22657024366892942</c:v>
                </c:pt>
                <c:pt idx="18">
                  <c:v>0.29921469608508627</c:v>
                </c:pt>
                <c:pt idx="19">
                  <c:v>0.38114320617804781</c:v>
                </c:pt>
                <c:pt idx="20">
                  <c:v>0.46955639512634595</c:v>
                </c:pt>
                <c:pt idx="21">
                  <c:v>0.56084827095706202</c:v>
                </c:pt>
                <c:pt idx="22">
                  <c:v>0.65167542383802091</c:v>
                </c:pt>
                <c:pt idx="23">
                  <c:v>0.74112902252584134</c:v>
                </c:pt>
                <c:pt idx="24">
                  <c:v>0.82828859639316665</c:v>
                </c:pt>
                <c:pt idx="25">
                  <c:v>0.90973725880821854</c:v>
                </c:pt>
                <c:pt idx="26">
                  <c:v>0.98343193667718964</c:v>
                </c:pt>
                <c:pt idx="27">
                  <c:v>1.0501265611776283</c:v>
                </c:pt>
                <c:pt idx="28">
                  <c:v>1.109393395438655</c:v>
                </c:pt>
                <c:pt idx="29">
                  <c:v>1.1632499514779806</c:v>
                </c:pt>
                <c:pt idx="30">
                  <c:v>1.2081015600729237</c:v>
                </c:pt>
                <c:pt idx="31">
                  <c:v>1.2483880006636101</c:v>
                </c:pt>
                <c:pt idx="32">
                  <c:v>1.2809685461165523</c:v>
                </c:pt>
                <c:pt idx="33">
                  <c:v>1.3103446854750238</c:v>
                </c:pt>
                <c:pt idx="34">
                  <c:v>1.3350315637139967</c:v>
                </c:pt>
                <c:pt idx="35">
                  <c:v>1.3589625967888441</c:v>
                </c:pt>
                <c:pt idx="36">
                  <c:v>1.3799946894559529</c:v>
                </c:pt>
                <c:pt idx="37">
                  <c:v>1.4013494531848574</c:v>
                </c:pt>
                <c:pt idx="38">
                  <c:v>1.4169527295714202</c:v>
                </c:pt>
                <c:pt idx="39">
                  <c:v>1.4305133802888528</c:v>
                </c:pt>
                <c:pt idx="40">
                  <c:v>1.4442256952869637</c:v>
                </c:pt>
                <c:pt idx="41">
                  <c:v>1.4562012266936037</c:v>
                </c:pt>
                <c:pt idx="42">
                  <c:v>1.4666152783106279</c:v>
                </c:pt>
                <c:pt idx="43">
                  <c:v>1.4749575750290727</c:v>
                </c:pt>
                <c:pt idx="44">
                  <c:v>1.4785659643681361</c:v>
                </c:pt>
                <c:pt idx="45">
                  <c:v>1.4758388674212706</c:v>
                </c:pt>
                <c:pt idx="46">
                  <c:v>1.4656626683828782</c:v>
                </c:pt>
                <c:pt idx="47">
                  <c:v>1.4499471394843513</c:v>
                </c:pt>
                <c:pt idx="48">
                  <c:v>1.4259225650858838</c:v>
                </c:pt>
                <c:pt idx="49">
                  <c:v>1.3954675378340091</c:v>
                </c:pt>
                <c:pt idx="50">
                  <c:v>1.3643388455969081</c:v>
                </c:pt>
                <c:pt idx="51">
                  <c:v>1.3307780479993538</c:v>
                </c:pt>
                <c:pt idx="52">
                  <c:v>1.2927271830981102</c:v>
                </c:pt>
                <c:pt idx="53">
                  <c:v>1.2487989780696298</c:v>
                </c:pt>
                <c:pt idx="54">
                  <c:v>1.2019696412182812</c:v>
                </c:pt>
                <c:pt idx="55">
                  <c:v>1.1504856482953421</c:v>
                </c:pt>
                <c:pt idx="56">
                  <c:v>1.1022587266805284</c:v>
                </c:pt>
                <c:pt idx="57">
                  <c:v>1.0563605824001039</c:v>
                </c:pt>
                <c:pt idx="58">
                  <c:v>1.0072799901290261</c:v>
                </c:pt>
                <c:pt idx="59">
                  <c:v>0.94886978537094457</c:v>
                </c:pt>
                <c:pt idx="60">
                  <c:v>0.88769895683560063</c:v>
                </c:pt>
                <c:pt idx="61">
                  <c:v>0.82381992110540769</c:v>
                </c:pt>
                <c:pt idx="62">
                  <c:v>0.75851657191901156</c:v>
                </c:pt>
                <c:pt idx="63">
                  <c:v>0.69475256243111261</c:v>
                </c:pt>
                <c:pt idx="64">
                  <c:v>0.63217824780584264</c:v>
                </c:pt>
                <c:pt idx="65">
                  <c:v>0.56936404139440988</c:v>
                </c:pt>
                <c:pt idx="66">
                  <c:v>0.51031947791605659</c:v>
                </c:pt>
                <c:pt idx="67">
                  <c:v>0.45332422549185553</c:v>
                </c:pt>
                <c:pt idx="68">
                  <c:v>0.39986790638390457</c:v>
                </c:pt>
                <c:pt idx="69">
                  <c:v>0.35383045559293647</c:v>
                </c:pt>
                <c:pt idx="70">
                  <c:v>0.31451170721367178</c:v>
                </c:pt>
                <c:pt idx="71">
                  <c:v>0.27881284823172231</c:v>
                </c:pt>
                <c:pt idx="72">
                  <c:v>0.24813763875135741</c:v>
                </c:pt>
                <c:pt idx="73">
                  <c:v>0.22358283926876718</c:v>
                </c:pt>
                <c:pt idx="74">
                  <c:v>0.20194478906282451</c:v>
                </c:pt>
                <c:pt idx="75">
                  <c:v>0.18184044386702086</c:v>
                </c:pt>
                <c:pt idx="76">
                  <c:v>0.16130660619129891</c:v>
                </c:pt>
                <c:pt idx="77">
                  <c:v>0.14231445065098441</c:v>
                </c:pt>
                <c:pt idx="78">
                  <c:v>0.12350775098301998</c:v>
                </c:pt>
                <c:pt idx="79">
                  <c:v>0.10646547887965822</c:v>
                </c:pt>
                <c:pt idx="80">
                  <c:v>9.181848824754904E-2</c:v>
                </c:pt>
                <c:pt idx="81">
                  <c:v>8.102680957810679E-2</c:v>
                </c:pt>
                <c:pt idx="82">
                  <c:v>7.0348796556252424E-2</c:v>
                </c:pt>
                <c:pt idx="83">
                  <c:v>5.7654294058959894E-2</c:v>
                </c:pt>
                <c:pt idx="84">
                  <c:v>4.6006214411355384E-2</c:v>
                </c:pt>
                <c:pt idx="85">
                  <c:v>3.6281909584564891E-2</c:v>
                </c:pt>
                <c:pt idx="86">
                  <c:v>2.8167741756158153E-2</c:v>
                </c:pt>
                <c:pt idx="87">
                  <c:v>2.2145406850283208E-2</c:v>
                </c:pt>
                <c:pt idx="88">
                  <c:v>1.7874135645201267E-2</c:v>
                </c:pt>
                <c:pt idx="89">
                  <c:v>1.6147528726309843E-2</c:v>
                </c:pt>
                <c:pt idx="90">
                  <c:v>1.3457657819992247E-2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A51-45FE-AF9D-3D8013F510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356416"/>
        <c:axId val="75432320"/>
      </c:scatterChart>
      <c:valAx>
        <c:axId val="75356416"/>
        <c:scaling>
          <c:orientation val="minMax"/>
          <c:max val="9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Edad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5432320"/>
        <c:crosses val="autoZero"/>
        <c:crossBetween val="midCat"/>
      </c:valAx>
      <c:valAx>
        <c:axId val="75432320"/>
        <c:scaling>
          <c:orientation val="minMax"/>
        </c:scaling>
        <c:delete val="0"/>
        <c:axPos val="l"/>
        <c:majorGridlines>
          <c:spPr>
            <a:ln>
              <a:solidFill>
                <a:schemeClr val="bg2">
                  <a:lumMod val="60000"/>
                  <a:lumOff val="4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000" b="0" i="0" baseline="0">
                    <a:latin typeface="+mn-lt"/>
                  </a:rPr>
                  <a:t>Respecto de al promedio de los ingresos laborales entre 30 y 49 años</a:t>
                </a:r>
              </a:p>
            </c:rich>
          </c:tx>
          <c:layout>
            <c:manualLayout>
              <c:xMode val="edge"/>
              <c:yMode val="edge"/>
              <c:x val="1.8862642169728785E-2"/>
              <c:y val="0.13633120730328555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crossAx val="7535641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086780087519782E-2"/>
          <c:y val="8.5005169808319528E-2"/>
          <c:w val="0.81762747171967864"/>
          <c:h val="0.82154696572019359"/>
        </c:manualLayout>
      </c:layout>
      <c:scatterChart>
        <c:scatterStyle val="lineMarker"/>
        <c:varyColors val="0"/>
        <c:ser>
          <c:idx val="0"/>
          <c:order val="0"/>
          <c:tx>
            <c:v>Consumption</c:v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'LAC8'!$L$2:$CX$2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'LAC8'!$L$3:$CX$3</c:f>
              <c:numCache>
                <c:formatCode>0.00</c:formatCode>
                <c:ptCount val="91"/>
                <c:pt idx="0">
                  <c:v>0.44054522246034333</c:v>
                </c:pt>
                <c:pt idx="1">
                  <c:v>0.45051298809197482</c:v>
                </c:pt>
                <c:pt idx="2">
                  <c:v>0.46808653162172281</c:v>
                </c:pt>
                <c:pt idx="3">
                  <c:v>0.49272056239373052</c:v>
                </c:pt>
                <c:pt idx="4">
                  <c:v>0.52335812606046617</c:v>
                </c:pt>
                <c:pt idx="5">
                  <c:v>0.59008748363145347</c:v>
                </c:pt>
                <c:pt idx="6">
                  <c:v>0.64796040162756285</c:v>
                </c:pt>
                <c:pt idx="7">
                  <c:v>0.69543538537923066</c:v>
                </c:pt>
                <c:pt idx="8">
                  <c:v>0.71226272207667451</c:v>
                </c:pt>
                <c:pt idx="9">
                  <c:v>0.7363437051732229</c:v>
                </c:pt>
                <c:pt idx="10">
                  <c:v>0.75764883812245942</c:v>
                </c:pt>
                <c:pt idx="11">
                  <c:v>0.78029569732970283</c:v>
                </c:pt>
                <c:pt idx="12">
                  <c:v>0.81146434263618861</c:v>
                </c:pt>
                <c:pt idx="13">
                  <c:v>0.83351538414502757</c:v>
                </c:pt>
                <c:pt idx="14">
                  <c:v>0.84768211482702749</c:v>
                </c:pt>
                <c:pt idx="15">
                  <c:v>0.86860175873311185</c:v>
                </c:pt>
                <c:pt idx="16">
                  <c:v>0.87708184570436754</c:v>
                </c:pt>
                <c:pt idx="17">
                  <c:v>0.89080747142439365</c:v>
                </c:pt>
                <c:pt idx="18">
                  <c:v>0.90367998594375787</c:v>
                </c:pt>
                <c:pt idx="19">
                  <c:v>0.91452188969400094</c:v>
                </c:pt>
                <c:pt idx="20">
                  <c:v>0.93873396085511318</c:v>
                </c:pt>
                <c:pt idx="21">
                  <c:v>0.95297583353585369</c:v>
                </c:pt>
                <c:pt idx="22">
                  <c:v>0.96208938775832697</c:v>
                </c:pt>
                <c:pt idx="23">
                  <c:v>0.96343275601076006</c:v>
                </c:pt>
                <c:pt idx="24">
                  <c:v>0.96538425425834384</c:v>
                </c:pt>
                <c:pt idx="25">
                  <c:v>0.97006003322309853</c:v>
                </c:pt>
                <c:pt idx="26">
                  <c:v>0.98048236135545686</c:v>
                </c:pt>
                <c:pt idx="27">
                  <c:v>0.98133712415177288</c:v>
                </c:pt>
                <c:pt idx="28">
                  <c:v>0.99011895940746197</c:v>
                </c:pt>
                <c:pt idx="29">
                  <c:v>0.98059343211770733</c:v>
                </c:pt>
                <c:pt idx="30">
                  <c:v>0.98101265296420759</c:v>
                </c:pt>
                <c:pt idx="31">
                  <c:v>0.9856028689490125</c:v>
                </c:pt>
                <c:pt idx="32">
                  <c:v>0.98315058942013867</c:v>
                </c:pt>
                <c:pt idx="33">
                  <c:v>0.99141217574180729</c:v>
                </c:pt>
                <c:pt idx="34">
                  <c:v>0.99739253624440261</c:v>
                </c:pt>
                <c:pt idx="35">
                  <c:v>0.99386400792062657</c:v>
                </c:pt>
                <c:pt idx="36">
                  <c:v>0.99782813248780822</c:v>
                </c:pt>
                <c:pt idx="37">
                  <c:v>0.99480675928946549</c:v>
                </c:pt>
                <c:pt idx="38">
                  <c:v>0.99458430331553038</c:v>
                </c:pt>
                <c:pt idx="39">
                  <c:v>0.99723648758591121</c:v>
                </c:pt>
                <c:pt idx="40">
                  <c:v>1.0009411028705277</c:v>
                </c:pt>
                <c:pt idx="41">
                  <c:v>1.0040857500669815</c:v>
                </c:pt>
                <c:pt idx="42">
                  <c:v>1.0036110692233082</c:v>
                </c:pt>
                <c:pt idx="43">
                  <c:v>1.0031765625593898</c:v>
                </c:pt>
                <c:pt idx="44">
                  <c:v>1.0049265591457932</c:v>
                </c:pt>
                <c:pt idx="45">
                  <c:v>1.0075547845784032</c:v>
                </c:pt>
                <c:pt idx="46">
                  <c:v>1.0076647402614829</c:v>
                </c:pt>
                <c:pt idx="47">
                  <c:v>1.0083052973246156</c:v>
                </c:pt>
                <c:pt idx="48">
                  <c:v>1.0166942543071487</c:v>
                </c:pt>
                <c:pt idx="49">
                  <c:v>1.0261493657433904</c:v>
                </c:pt>
                <c:pt idx="50">
                  <c:v>1.0394495545786462</c:v>
                </c:pt>
                <c:pt idx="51">
                  <c:v>1.046132842734752</c:v>
                </c:pt>
                <c:pt idx="52">
                  <c:v>1.0583534581397562</c:v>
                </c:pt>
                <c:pt idx="53">
                  <c:v>1.0671797084733059</c:v>
                </c:pt>
                <c:pt idx="54">
                  <c:v>1.070216846015126</c:v>
                </c:pt>
                <c:pt idx="55">
                  <c:v>1.0742781898622509</c:v>
                </c:pt>
                <c:pt idx="56">
                  <c:v>1.080204912948028</c:v>
                </c:pt>
                <c:pt idx="57">
                  <c:v>1.0808840688349246</c:v>
                </c:pt>
                <c:pt idx="58">
                  <c:v>1.0818321057605564</c:v>
                </c:pt>
                <c:pt idx="59">
                  <c:v>1.0795026048178289</c:v>
                </c:pt>
                <c:pt idx="60">
                  <c:v>1.0734751495512191</c:v>
                </c:pt>
                <c:pt idx="61">
                  <c:v>1.0692987298165679</c:v>
                </c:pt>
                <c:pt idx="62">
                  <c:v>1.067328869035113</c:v>
                </c:pt>
                <c:pt idx="63">
                  <c:v>1.0634716698503264</c:v>
                </c:pt>
                <c:pt idx="64">
                  <c:v>1.0591615147788731</c:v>
                </c:pt>
                <c:pt idx="65">
                  <c:v>1.0566582097615334</c:v>
                </c:pt>
                <c:pt idx="66">
                  <c:v>1.0530033099315221</c:v>
                </c:pt>
                <c:pt idx="67">
                  <c:v>1.0528608597141298</c:v>
                </c:pt>
                <c:pt idx="68">
                  <c:v>1.0526877306583169</c:v>
                </c:pt>
                <c:pt idx="69">
                  <c:v>1.0484313782005639</c:v>
                </c:pt>
                <c:pt idx="70">
                  <c:v>1.0464961393674299</c:v>
                </c:pt>
                <c:pt idx="71">
                  <c:v>1.0460232438805599</c:v>
                </c:pt>
                <c:pt idx="72">
                  <c:v>1.0468933984740401</c:v>
                </c:pt>
                <c:pt idx="73">
                  <c:v>1.0489206589137177</c:v>
                </c:pt>
                <c:pt idx="74">
                  <c:v>1.0520808345447443</c:v>
                </c:pt>
                <c:pt idx="75">
                  <c:v>1.0555852342730021</c:v>
                </c:pt>
                <c:pt idx="76">
                  <c:v>1.0583700922216346</c:v>
                </c:pt>
                <c:pt idx="77">
                  <c:v>1.0595221321986239</c:v>
                </c:pt>
                <c:pt idx="78">
                  <c:v>1.0590229426952928</c:v>
                </c:pt>
                <c:pt idx="79">
                  <c:v>1.0611365214338817</c:v>
                </c:pt>
                <c:pt idx="80">
                  <c:v>1.0653280155618097</c:v>
                </c:pt>
                <c:pt idx="81">
                  <c:v>1.0696944103581596</c:v>
                </c:pt>
                <c:pt idx="82">
                  <c:v>1.0705692068921318</c:v>
                </c:pt>
                <c:pt idx="83">
                  <c:v>1.0722438574311546</c:v>
                </c:pt>
                <c:pt idx="84">
                  <c:v>1.0705263130215352</c:v>
                </c:pt>
                <c:pt idx="85">
                  <c:v>1.0694179498824821</c:v>
                </c:pt>
                <c:pt idx="86">
                  <c:v>1.0656423362570404</c:v>
                </c:pt>
                <c:pt idx="87">
                  <c:v>1.0612989578827257</c:v>
                </c:pt>
                <c:pt idx="88">
                  <c:v>1.056315308085028</c:v>
                </c:pt>
                <c:pt idx="89">
                  <c:v>1.0473272369138846</c:v>
                </c:pt>
                <c:pt idx="90">
                  <c:v>1.0302687337173264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AC3-4DB6-84D2-BD820C5B04A6}"/>
            </c:ext>
          </c:extLst>
        </c:ser>
        <c:ser>
          <c:idx val="1"/>
          <c:order val="1"/>
          <c:tx>
            <c:v>Labor Earnings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'LAC8'!$L$2:$CX$2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'LAC8'!$L$4:$CX$4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4.8396710817463763E-5</c:v>
                </c:pt>
                <c:pt idx="7">
                  <c:v>8.6160448744094294E-5</c:v>
                </c:pt>
                <c:pt idx="8">
                  <c:v>4.293237829310419E-3</c:v>
                </c:pt>
                <c:pt idx="9">
                  <c:v>1.2350187259008221E-2</c:v>
                </c:pt>
                <c:pt idx="10">
                  <c:v>2.0836576517147841E-2</c:v>
                </c:pt>
                <c:pt idx="11">
                  <c:v>2.9901262886790125E-2</c:v>
                </c:pt>
                <c:pt idx="12">
                  <c:v>4.1331839976497975E-2</c:v>
                </c:pt>
                <c:pt idx="13">
                  <c:v>5.4263423203022534E-2</c:v>
                </c:pt>
                <c:pt idx="14">
                  <c:v>8.0007378086655145E-2</c:v>
                </c:pt>
                <c:pt idx="15">
                  <c:v>0.12020118107008644</c:v>
                </c:pt>
                <c:pt idx="16">
                  <c:v>0.16630464888360655</c:v>
                </c:pt>
                <c:pt idx="17">
                  <c:v>0.22657024366892942</c:v>
                </c:pt>
                <c:pt idx="18">
                  <c:v>0.29921469608508633</c:v>
                </c:pt>
                <c:pt idx="19">
                  <c:v>0.38114320617804781</c:v>
                </c:pt>
                <c:pt idx="20">
                  <c:v>0.469556395126346</c:v>
                </c:pt>
                <c:pt idx="21">
                  <c:v>0.56084827095706202</c:v>
                </c:pt>
                <c:pt idx="22">
                  <c:v>0.65167542383802113</c:v>
                </c:pt>
                <c:pt idx="23">
                  <c:v>0.74112902252584156</c:v>
                </c:pt>
                <c:pt idx="24">
                  <c:v>0.82828859639316665</c:v>
                </c:pt>
                <c:pt idx="25">
                  <c:v>0.90973725880821854</c:v>
                </c:pt>
                <c:pt idx="26">
                  <c:v>0.98343193667718964</c:v>
                </c:pt>
                <c:pt idx="27">
                  <c:v>1.0501265611776283</c:v>
                </c:pt>
                <c:pt idx="28">
                  <c:v>1.1093933954386548</c:v>
                </c:pt>
                <c:pt idx="29">
                  <c:v>1.1632499514779806</c:v>
                </c:pt>
                <c:pt idx="30">
                  <c:v>1.2081015600729237</c:v>
                </c:pt>
                <c:pt idx="31">
                  <c:v>1.2483880006636101</c:v>
                </c:pt>
                <c:pt idx="32">
                  <c:v>1.2809685461165523</c:v>
                </c:pt>
                <c:pt idx="33">
                  <c:v>1.3103446854750238</c:v>
                </c:pt>
                <c:pt idx="34">
                  <c:v>1.3350315637139967</c:v>
                </c:pt>
                <c:pt idx="35">
                  <c:v>1.3589625967888441</c:v>
                </c:pt>
                <c:pt idx="36">
                  <c:v>1.3799946894559525</c:v>
                </c:pt>
                <c:pt idx="37">
                  <c:v>1.4013494531848572</c:v>
                </c:pt>
                <c:pt idx="38">
                  <c:v>1.4169527295714204</c:v>
                </c:pt>
                <c:pt idx="39">
                  <c:v>1.4305133802888528</c:v>
                </c:pt>
                <c:pt idx="40">
                  <c:v>1.4442256952869634</c:v>
                </c:pt>
                <c:pt idx="41">
                  <c:v>1.4562012266936037</c:v>
                </c:pt>
                <c:pt idx="42">
                  <c:v>1.4666152783106279</c:v>
                </c:pt>
                <c:pt idx="43">
                  <c:v>1.4749575750290727</c:v>
                </c:pt>
                <c:pt idx="44">
                  <c:v>1.4785659643681361</c:v>
                </c:pt>
                <c:pt idx="45">
                  <c:v>1.4758388674212706</c:v>
                </c:pt>
                <c:pt idx="46">
                  <c:v>1.465662668382878</c:v>
                </c:pt>
                <c:pt idx="47">
                  <c:v>1.4499471394843513</c:v>
                </c:pt>
                <c:pt idx="48">
                  <c:v>1.4259225650858838</c:v>
                </c:pt>
                <c:pt idx="49">
                  <c:v>1.3954675378340091</c:v>
                </c:pt>
                <c:pt idx="50">
                  <c:v>1.3643388455969081</c:v>
                </c:pt>
                <c:pt idx="51">
                  <c:v>1.3307780479993538</c:v>
                </c:pt>
                <c:pt idx="52">
                  <c:v>1.2927271830981102</c:v>
                </c:pt>
                <c:pt idx="53">
                  <c:v>1.2487989780696298</c:v>
                </c:pt>
                <c:pt idx="54">
                  <c:v>1.201969641218281</c:v>
                </c:pt>
                <c:pt idx="55">
                  <c:v>1.1504856482953421</c:v>
                </c:pt>
                <c:pt idx="56">
                  <c:v>1.1022587266805288</c:v>
                </c:pt>
                <c:pt idx="57">
                  <c:v>1.0563605824001039</c:v>
                </c:pt>
                <c:pt idx="58">
                  <c:v>1.0072799901290257</c:v>
                </c:pt>
                <c:pt idx="59">
                  <c:v>0.94886978537094457</c:v>
                </c:pt>
                <c:pt idx="60">
                  <c:v>0.88769895683560063</c:v>
                </c:pt>
                <c:pt idx="61">
                  <c:v>0.82381992110540769</c:v>
                </c:pt>
                <c:pt idx="62">
                  <c:v>0.75851657191901156</c:v>
                </c:pt>
                <c:pt idx="63">
                  <c:v>0.69475256243111261</c:v>
                </c:pt>
                <c:pt idx="64">
                  <c:v>0.63217824780584264</c:v>
                </c:pt>
                <c:pt idx="65">
                  <c:v>0.56936404139440988</c:v>
                </c:pt>
                <c:pt idx="66">
                  <c:v>0.51031947791605659</c:v>
                </c:pt>
                <c:pt idx="67">
                  <c:v>0.45332422549185564</c:v>
                </c:pt>
                <c:pt idx="68">
                  <c:v>0.39986790638390468</c:v>
                </c:pt>
                <c:pt idx="69">
                  <c:v>0.35383045559293647</c:v>
                </c:pt>
                <c:pt idx="70">
                  <c:v>0.31451170721367189</c:v>
                </c:pt>
                <c:pt idx="71">
                  <c:v>0.27881284823172231</c:v>
                </c:pt>
                <c:pt idx="72">
                  <c:v>0.24813763875135741</c:v>
                </c:pt>
                <c:pt idx="73">
                  <c:v>0.22358283926876718</c:v>
                </c:pt>
                <c:pt idx="74">
                  <c:v>0.20194478906282456</c:v>
                </c:pt>
                <c:pt idx="75">
                  <c:v>0.18184044386702095</c:v>
                </c:pt>
                <c:pt idx="76">
                  <c:v>0.16130660619129891</c:v>
                </c:pt>
                <c:pt idx="77">
                  <c:v>0.14231445065098441</c:v>
                </c:pt>
                <c:pt idx="78">
                  <c:v>0.12350775098302003</c:v>
                </c:pt>
                <c:pt idx="79">
                  <c:v>0.10646547887965822</c:v>
                </c:pt>
                <c:pt idx="80">
                  <c:v>9.181848824754904E-2</c:v>
                </c:pt>
                <c:pt idx="81">
                  <c:v>8.1026809578106804E-2</c:v>
                </c:pt>
                <c:pt idx="82">
                  <c:v>7.0348796556252424E-2</c:v>
                </c:pt>
                <c:pt idx="83">
                  <c:v>5.7654294058959894E-2</c:v>
                </c:pt>
                <c:pt idx="84">
                  <c:v>4.6006214411355384E-2</c:v>
                </c:pt>
                <c:pt idx="85">
                  <c:v>3.6281909584564905E-2</c:v>
                </c:pt>
                <c:pt idx="86">
                  <c:v>2.8167741756158153E-2</c:v>
                </c:pt>
                <c:pt idx="87">
                  <c:v>2.2145406850283208E-2</c:v>
                </c:pt>
                <c:pt idx="88">
                  <c:v>1.787413564520127E-2</c:v>
                </c:pt>
                <c:pt idx="89">
                  <c:v>1.6147528726309843E-2</c:v>
                </c:pt>
                <c:pt idx="90">
                  <c:v>1.3457657819992247E-2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AC3-4DB6-84D2-BD820C5B04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458816"/>
        <c:axId val="83304832"/>
      </c:scatterChart>
      <c:valAx>
        <c:axId val="75458816"/>
        <c:scaling>
          <c:orientation val="minMax"/>
          <c:max val="9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Edad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3304832"/>
        <c:crosses val="autoZero"/>
        <c:crossBetween val="midCat"/>
      </c:valAx>
      <c:valAx>
        <c:axId val="83304832"/>
        <c:scaling>
          <c:orientation val="minMax"/>
        </c:scaling>
        <c:delete val="0"/>
        <c:axPos val="l"/>
        <c:majorGridlines>
          <c:spPr>
            <a:ln>
              <a:solidFill>
                <a:schemeClr val="bg2">
                  <a:lumMod val="60000"/>
                  <a:lumOff val="4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000" b="0" i="0" baseline="0">
                    <a:latin typeface="+mn-lt"/>
                  </a:rPr>
                  <a:t>Respecto de al promedio de los ingresos laborales entre 30 y 49 años</a:t>
                </a:r>
              </a:p>
            </c:rich>
          </c:tx>
          <c:layout>
            <c:manualLayout>
              <c:xMode val="edge"/>
              <c:yMode val="edge"/>
              <c:x val="1.8862642169728785E-2"/>
              <c:y val="0.13633120730328555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crossAx val="7545881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086780087519782E-2"/>
          <c:y val="8.5005169808319528E-2"/>
          <c:w val="0.81762747171967864"/>
          <c:h val="0.82154696572019359"/>
        </c:manualLayout>
      </c:layout>
      <c:scatterChart>
        <c:scatterStyle val="lineMarker"/>
        <c:varyColors val="0"/>
        <c:ser>
          <c:idx val="0"/>
          <c:order val="0"/>
          <c:tx>
            <c:v>Consumption</c:v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'LAC8'!$L$2:$CX$2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'LAC8'!$L$3:$CX$3</c:f>
              <c:numCache>
                <c:formatCode>0.00</c:formatCode>
                <c:ptCount val="91"/>
                <c:pt idx="0">
                  <c:v>0.44054522246034328</c:v>
                </c:pt>
                <c:pt idx="1">
                  <c:v>0.45051298809197482</c:v>
                </c:pt>
                <c:pt idx="2">
                  <c:v>0.46808653162172281</c:v>
                </c:pt>
                <c:pt idx="3">
                  <c:v>0.49272056239373058</c:v>
                </c:pt>
                <c:pt idx="4">
                  <c:v>0.52335812606046617</c:v>
                </c:pt>
                <c:pt idx="5">
                  <c:v>0.59008748363145347</c:v>
                </c:pt>
                <c:pt idx="6">
                  <c:v>0.64796040162756285</c:v>
                </c:pt>
                <c:pt idx="7">
                  <c:v>0.69543538537923055</c:v>
                </c:pt>
                <c:pt idx="8">
                  <c:v>0.71226272207667451</c:v>
                </c:pt>
                <c:pt idx="9">
                  <c:v>0.7363437051732229</c:v>
                </c:pt>
                <c:pt idx="10">
                  <c:v>0.75764883812245964</c:v>
                </c:pt>
                <c:pt idx="11">
                  <c:v>0.78029569732970294</c:v>
                </c:pt>
                <c:pt idx="12">
                  <c:v>0.81146434263618861</c:v>
                </c:pt>
                <c:pt idx="13">
                  <c:v>0.83351538414502757</c:v>
                </c:pt>
                <c:pt idx="14">
                  <c:v>0.84768211482702749</c:v>
                </c:pt>
                <c:pt idx="15">
                  <c:v>0.86860175873311196</c:v>
                </c:pt>
                <c:pt idx="16">
                  <c:v>0.87708184570436754</c:v>
                </c:pt>
                <c:pt idx="17">
                  <c:v>0.89080747142439365</c:v>
                </c:pt>
                <c:pt idx="18">
                  <c:v>0.90367998594375787</c:v>
                </c:pt>
                <c:pt idx="19">
                  <c:v>0.91452188969400094</c:v>
                </c:pt>
                <c:pt idx="20">
                  <c:v>0.93873396085511318</c:v>
                </c:pt>
                <c:pt idx="21">
                  <c:v>0.95297583353585391</c:v>
                </c:pt>
                <c:pt idx="22">
                  <c:v>0.96208938775832697</c:v>
                </c:pt>
                <c:pt idx="23">
                  <c:v>0.96343275601076006</c:v>
                </c:pt>
                <c:pt idx="24">
                  <c:v>0.96538425425834384</c:v>
                </c:pt>
                <c:pt idx="25">
                  <c:v>0.97006003322309875</c:v>
                </c:pt>
                <c:pt idx="26">
                  <c:v>0.98048236135545663</c:v>
                </c:pt>
                <c:pt idx="27">
                  <c:v>0.98133712415177277</c:v>
                </c:pt>
                <c:pt idx="28">
                  <c:v>0.99011895940746186</c:v>
                </c:pt>
                <c:pt idx="29">
                  <c:v>0.98059343211770733</c:v>
                </c:pt>
                <c:pt idx="30">
                  <c:v>0.98101265296420759</c:v>
                </c:pt>
                <c:pt idx="31">
                  <c:v>0.9856028689490125</c:v>
                </c:pt>
                <c:pt idx="32">
                  <c:v>0.98315058942013855</c:v>
                </c:pt>
                <c:pt idx="33">
                  <c:v>0.99141217574180707</c:v>
                </c:pt>
                <c:pt idx="34">
                  <c:v>0.99739253624440261</c:v>
                </c:pt>
                <c:pt idx="35">
                  <c:v>0.99386400792062657</c:v>
                </c:pt>
                <c:pt idx="36">
                  <c:v>0.99782813248780833</c:v>
                </c:pt>
                <c:pt idx="37">
                  <c:v>0.99480675928946549</c:v>
                </c:pt>
                <c:pt idx="38">
                  <c:v>0.99458430331553038</c:v>
                </c:pt>
                <c:pt idx="39">
                  <c:v>0.9972364875859111</c:v>
                </c:pt>
                <c:pt idx="40">
                  <c:v>1.0009411028705277</c:v>
                </c:pt>
                <c:pt idx="41">
                  <c:v>1.0040857500669815</c:v>
                </c:pt>
                <c:pt idx="42">
                  <c:v>1.0036110692233082</c:v>
                </c:pt>
                <c:pt idx="43">
                  <c:v>1.0031765625593898</c:v>
                </c:pt>
                <c:pt idx="44">
                  <c:v>1.0049265591457932</c:v>
                </c:pt>
                <c:pt idx="45">
                  <c:v>1.0075547845784032</c:v>
                </c:pt>
                <c:pt idx="46">
                  <c:v>1.0076647402614825</c:v>
                </c:pt>
                <c:pt idx="47">
                  <c:v>1.0083052973246154</c:v>
                </c:pt>
                <c:pt idx="48">
                  <c:v>1.0166942543071482</c:v>
                </c:pt>
                <c:pt idx="49">
                  <c:v>1.0261493657433904</c:v>
                </c:pt>
                <c:pt idx="50">
                  <c:v>1.0394495545786462</c:v>
                </c:pt>
                <c:pt idx="51">
                  <c:v>1.046132842734752</c:v>
                </c:pt>
                <c:pt idx="52">
                  <c:v>1.0583534581397562</c:v>
                </c:pt>
                <c:pt idx="53">
                  <c:v>1.0671797084733059</c:v>
                </c:pt>
                <c:pt idx="54">
                  <c:v>1.070216846015126</c:v>
                </c:pt>
                <c:pt idx="55">
                  <c:v>1.0742781898622511</c:v>
                </c:pt>
                <c:pt idx="56">
                  <c:v>1.080204912948028</c:v>
                </c:pt>
                <c:pt idx="57">
                  <c:v>1.0808840688349246</c:v>
                </c:pt>
                <c:pt idx="58">
                  <c:v>1.0818321057605564</c:v>
                </c:pt>
                <c:pt idx="59">
                  <c:v>1.0795026048178289</c:v>
                </c:pt>
                <c:pt idx="60">
                  <c:v>1.0734751495512194</c:v>
                </c:pt>
                <c:pt idx="61">
                  <c:v>1.0692987298165681</c:v>
                </c:pt>
                <c:pt idx="62">
                  <c:v>1.067328869035113</c:v>
                </c:pt>
                <c:pt idx="63">
                  <c:v>1.0634716698503264</c:v>
                </c:pt>
                <c:pt idx="64">
                  <c:v>1.0591615147788731</c:v>
                </c:pt>
                <c:pt idx="65">
                  <c:v>1.0566582097615338</c:v>
                </c:pt>
                <c:pt idx="66">
                  <c:v>1.0530033099315221</c:v>
                </c:pt>
                <c:pt idx="67">
                  <c:v>1.0528608597141298</c:v>
                </c:pt>
                <c:pt idx="68">
                  <c:v>1.0526877306583171</c:v>
                </c:pt>
                <c:pt idx="69">
                  <c:v>1.0484313782005639</c:v>
                </c:pt>
                <c:pt idx="70">
                  <c:v>1.0464961393674299</c:v>
                </c:pt>
                <c:pt idx="71">
                  <c:v>1.0460232438805599</c:v>
                </c:pt>
                <c:pt idx="72">
                  <c:v>1.0468933984740396</c:v>
                </c:pt>
                <c:pt idx="73">
                  <c:v>1.0489206589137177</c:v>
                </c:pt>
                <c:pt idx="74">
                  <c:v>1.0520808345447445</c:v>
                </c:pt>
                <c:pt idx="75">
                  <c:v>1.0555852342730021</c:v>
                </c:pt>
                <c:pt idx="76">
                  <c:v>1.0583700922216346</c:v>
                </c:pt>
                <c:pt idx="77">
                  <c:v>1.0595221321986239</c:v>
                </c:pt>
                <c:pt idx="78">
                  <c:v>1.0590229426952928</c:v>
                </c:pt>
                <c:pt idx="79">
                  <c:v>1.0611365214338819</c:v>
                </c:pt>
                <c:pt idx="80">
                  <c:v>1.0653280155618097</c:v>
                </c:pt>
                <c:pt idx="81">
                  <c:v>1.0696944103581594</c:v>
                </c:pt>
                <c:pt idx="82">
                  <c:v>1.0705692068921318</c:v>
                </c:pt>
                <c:pt idx="83">
                  <c:v>1.0722438574311546</c:v>
                </c:pt>
                <c:pt idx="84">
                  <c:v>1.0705263130215352</c:v>
                </c:pt>
                <c:pt idx="85">
                  <c:v>1.0694179498824821</c:v>
                </c:pt>
                <c:pt idx="86">
                  <c:v>1.0656423362570404</c:v>
                </c:pt>
                <c:pt idx="87">
                  <c:v>1.0612989578827257</c:v>
                </c:pt>
                <c:pt idx="88">
                  <c:v>1.056315308085028</c:v>
                </c:pt>
                <c:pt idx="89">
                  <c:v>1.0473272369138846</c:v>
                </c:pt>
                <c:pt idx="90">
                  <c:v>1.0302687337173264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B81-41B2-BFCB-FCD079825C64}"/>
            </c:ext>
          </c:extLst>
        </c:ser>
        <c:ser>
          <c:idx val="1"/>
          <c:order val="1"/>
          <c:tx>
            <c:v>Labor Earnings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'LAC8'!$L$2:$CX$2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'LAC8'!$L$4:$CX$4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4.839671081746379E-5</c:v>
                </c:pt>
                <c:pt idx="7">
                  <c:v>8.6160448744094335E-5</c:v>
                </c:pt>
                <c:pt idx="8">
                  <c:v>4.293237829310419E-3</c:v>
                </c:pt>
                <c:pt idx="9">
                  <c:v>1.2350187259008221E-2</c:v>
                </c:pt>
                <c:pt idx="10">
                  <c:v>2.0836576517147841E-2</c:v>
                </c:pt>
                <c:pt idx="11">
                  <c:v>2.9901262886790136E-2</c:v>
                </c:pt>
                <c:pt idx="12">
                  <c:v>4.1331839976497975E-2</c:v>
                </c:pt>
                <c:pt idx="13">
                  <c:v>5.4263423203022534E-2</c:v>
                </c:pt>
                <c:pt idx="14">
                  <c:v>8.0007378086655173E-2</c:v>
                </c:pt>
                <c:pt idx="15">
                  <c:v>0.12020118107008647</c:v>
                </c:pt>
                <c:pt idx="16">
                  <c:v>0.16630464888360655</c:v>
                </c:pt>
                <c:pt idx="17">
                  <c:v>0.22657024366892942</c:v>
                </c:pt>
                <c:pt idx="18">
                  <c:v>0.29921469608508638</c:v>
                </c:pt>
                <c:pt idx="19">
                  <c:v>0.38114320617804781</c:v>
                </c:pt>
                <c:pt idx="20">
                  <c:v>0.46955639512634606</c:v>
                </c:pt>
                <c:pt idx="21">
                  <c:v>0.56084827095706202</c:v>
                </c:pt>
                <c:pt idx="22">
                  <c:v>0.65167542383802135</c:v>
                </c:pt>
                <c:pt idx="23">
                  <c:v>0.7411290225258419</c:v>
                </c:pt>
                <c:pt idx="24">
                  <c:v>0.82828859639316665</c:v>
                </c:pt>
                <c:pt idx="25">
                  <c:v>0.90973725880821854</c:v>
                </c:pt>
                <c:pt idx="26">
                  <c:v>0.98343193667718964</c:v>
                </c:pt>
                <c:pt idx="27">
                  <c:v>1.0501265611776283</c:v>
                </c:pt>
                <c:pt idx="28">
                  <c:v>1.1093933954386546</c:v>
                </c:pt>
                <c:pt idx="29">
                  <c:v>1.1632499514779806</c:v>
                </c:pt>
                <c:pt idx="30">
                  <c:v>1.2081015600729237</c:v>
                </c:pt>
                <c:pt idx="31">
                  <c:v>1.2483880006636101</c:v>
                </c:pt>
                <c:pt idx="32">
                  <c:v>1.2809685461165523</c:v>
                </c:pt>
                <c:pt idx="33">
                  <c:v>1.3103446854750238</c:v>
                </c:pt>
                <c:pt idx="34">
                  <c:v>1.3350315637139967</c:v>
                </c:pt>
                <c:pt idx="35">
                  <c:v>1.3589625967888441</c:v>
                </c:pt>
                <c:pt idx="36">
                  <c:v>1.3799946894559521</c:v>
                </c:pt>
                <c:pt idx="37">
                  <c:v>1.4013494531848569</c:v>
                </c:pt>
                <c:pt idx="38">
                  <c:v>1.4169527295714206</c:v>
                </c:pt>
                <c:pt idx="39">
                  <c:v>1.4305133802888528</c:v>
                </c:pt>
                <c:pt idx="40">
                  <c:v>1.4442256952869632</c:v>
                </c:pt>
                <c:pt idx="41">
                  <c:v>1.4562012266936037</c:v>
                </c:pt>
                <c:pt idx="42">
                  <c:v>1.4666152783106279</c:v>
                </c:pt>
                <c:pt idx="43">
                  <c:v>1.4749575750290727</c:v>
                </c:pt>
                <c:pt idx="44">
                  <c:v>1.4785659643681361</c:v>
                </c:pt>
                <c:pt idx="45">
                  <c:v>1.4758388674212706</c:v>
                </c:pt>
                <c:pt idx="46">
                  <c:v>1.4656626683828777</c:v>
                </c:pt>
                <c:pt idx="47">
                  <c:v>1.4499471394843513</c:v>
                </c:pt>
                <c:pt idx="48">
                  <c:v>1.4259225650858838</c:v>
                </c:pt>
                <c:pt idx="49">
                  <c:v>1.3954675378340091</c:v>
                </c:pt>
                <c:pt idx="50">
                  <c:v>1.3643388455969081</c:v>
                </c:pt>
                <c:pt idx="51">
                  <c:v>1.3307780479993538</c:v>
                </c:pt>
                <c:pt idx="52">
                  <c:v>1.2927271830981102</c:v>
                </c:pt>
                <c:pt idx="53">
                  <c:v>1.2487989780696298</c:v>
                </c:pt>
                <c:pt idx="54">
                  <c:v>1.2019696412182808</c:v>
                </c:pt>
                <c:pt idx="55">
                  <c:v>1.1504856482953421</c:v>
                </c:pt>
                <c:pt idx="56">
                  <c:v>1.1022587266805293</c:v>
                </c:pt>
                <c:pt idx="57">
                  <c:v>1.0563605824001039</c:v>
                </c:pt>
                <c:pt idx="58">
                  <c:v>1.0072799901290255</c:v>
                </c:pt>
                <c:pt idx="59">
                  <c:v>0.94886978537094457</c:v>
                </c:pt>
                <c:pt idx="60">
                  <c:v>0.88769895683560063</c:v>
                </c:pt>
                <c:pt idx="61">
                  <c:v>0.82381992110540769</c:v>
                </c:pt>
                <c:pt idx="62">
                  <c:v>0.75851657191901156</c:v>
                </c:pt>
                <c:pt idx="63">
                  <c:v>0.69475256243111261</c:v>
                </c:pt>
                <c:pt idx="64">
                  <c:v>0.63217824780584264</c:v>
                </c:pt>
                <c:pt idx="65">
                  <c:v>0.56936404139440988</c:v>
                </c:pt>
                <c:pt idx="66">
                  <c:v>0.51031947791605659</c:v>
                </c:pt>
                <c:pt idx="67">
                  <c:v>0.45332422549185575</c:v>
                </c:pt>
                <c:pt idx="68">
                  <c:v>0.39986790638390479</c:v>
                </c:pt>
                <c:pt idx="69">
                  <c:v>0.35383045559293647</c:v>
                </c:pt>
                <c:pt idx="70">
                  <c:v>0.314511707213672</c:v>
                </c:pt>
                <c:pt idx="71">
                  <c:v>0.27881284823172231</c:v>
                </c:pt>
                <c:pt idx="72">
                  <c:v>0.24813763875135741</c:v>
                </c:pt>
                <c:pt idx="73">
                  <c:v>0.22358283926876718</c:v>
                </c:pt>
                <c:pt idx="74">
                  <c:v>0.20194478906282462</c:v>
                </c:pt>
                <c:pt idx="75">
                  <c:v>0.18184044386702103</c:v>
                </c:pt>
                <c:pt idx="76">
                  <c:v>0.16130660619129891</c:v>
                </c:pt>
                <c:pt idx="77">
                  <c:v>0.14231445065098441</c:v>
                </c:pt>
                <c:pt idx="78">
                  <c:v>0.12350775098302005</c:v>
                </c:pt>
                <c:pt idx="79">
                  <c:v>0.10646547887965822</c:v>
                </c:pt>
                <c:pt idx="80">
                  <c:v>9.181848824754904E-2</c:v>
                </c:pt>
                <c:pt idx="81">
                  <c:v>8.1026809578106831E-2</c:v>
                </c:pt>
                <c:pt idx="82">
                  <c:v>7.0348796556252424E-2</c:v>
                </c:pt>
                <c:pt idx="83">
                  <c:v>5.7654294058959894E-2</c:v>
                </c:pt>
                <c:pt idx="84">
                  <c:v>4.6006214411355384E-2</c:v>
                </c:pt>
                <c:pt idx="85">
                  <c:v>3.6281909584564918E-2</c:v>
                </c:pt>
                <c:pt idx="86">
                  <c:v>2.8167741756158153E-2</c:v>
                </c:pt>
                <c:pt idx="87">
                  <c:v>2.2145406850283208E-2</c:v>
                </c:pt>
                <c:pt idx="88">
                  <c:v>1.7874135645201274E-2</c:v>
                </c:pt>
                <c:pt idx="89">
                  <c:v>1.6147528726309843E-2</c:v>
                </c:pt>
                <c:pt idx="90">
                  <c:v>1.3457657819992247E-2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B81-41B2-BFCB-FCD079825C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327616"/>
        <c:axId val="83194624"/>
      </c:scatterChart>
      <c:valAx>
        <c:axId val="83327616"/>
        <c:scaling>
          <c:orientation val="minMax"/>
          <c:max val="9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Edad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3194624"/>
        <c:crosses val="autoZero"/>
        <c:crossBetween val="midCat"/>
      </c:valAx>
      <c:valAx>
        <c:axId val="83194624"/>
        <c:scaling>
          <c:orientation val="minMax"/>
        </c:scaling>
        <c:delete val="0"/>
        <c:axPos val="l"/>
        <c:majorGridlines>
          <c:spPr>
            <a:ln>
              <a:solidFill>
                <a:schemeClr val="bg2">
                  <a:lumMod val="60000"/>
                  <a:lumOff val="4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000" b="0" i="0" baseline="0">
                    <a:latin typeface="+mn-lt"/>
                  </a:rPr>
                  <a:t>Respecto de al promedio de los ingresos laborales entre 30 y 49 años</a:t>
                </a:r>
              </a:p>
            </c:rich>
          </c:tx>
          <c:layout>
            <c:manualLayout>
              <c:xMode val="edge"/>
              <c:yMode val="edge"/>
              <c:x val="1.8862642169728785E-2"/>
              <c:y val="0.13633120730328555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crossAx val="8332761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086780087519782E-2"/>
          <c:y val="8.5005169808319528E-2"/>
          <c:w val="0.81762747171967864"/>
          <c:h val="0.82154696572019359"/>
        </c:manualLayout>
      </c:layout>
      <c:scatterChart>
        <c:scatterStyle val="lineMarker"/>
        <c:varyColors val="0"/>
        <c:ser>
          <c:idx val="0"/>
          <c:order val="0"/>
          <c:tx>
            <c:v>Consumption</c:v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'LAC8'!$L$2:$CX$2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'LAC8'!$L$3:$CX$3</c:f>
              <c:numCache>
                <c:formatCode>0.00</c:formatCode>
                <c:ptCount val="91"/>
                <c:pt idx="0">
                  <c:v>0.44054522246034322</c:v>
                </c:pt>
                <c:pt idx="1">
                  <c:v>0.45051298809197482</c:v>
                </c:pt>
                <c:pt idx="2">
                  <c:v>0.46808653162172281</c:v>
                </c:pt>
                <c:pt idx="3">
                  <c:v>0.49272056239373063</c:v>
                </c:pt>
                <c:pt idx="4">
                  <c:v>0.52335812606046617</c:v>
                </c:pt>
                <c:pt idx="5">
                  <c:v>0.59008748363145347</c:v>
                </c:pt>
                <c:pt idx="6">
                  <c:v>0.64796040162756285</c:v>
                </c:pt>
                <c:pt idx="7">
                  <c:v>0.69543538537923044</c:v>
                </c:pt>
                <c:pt idx="8">
                  <c:v>0.71226272207667451</c:v>
                </c:pt>
                <c:pt idx="9">
                  <c:v>0.7363437051732229</c:v>
                </c:pt>
                <c:pt idx="10">
                  <c:v>0.75764883812245976</c:v>
                </c:pt>
                <c:pt idx="11">
                  <c:v>0.78029569732970305</c:v>
                </c:pt>
                <c:pt idx="12">
                  <c:v>0.81146434263618861</c:v>
                </c:pt>
                <c:pt idx="13">
                  <c:v>0.83351538414502757</c:v>
                </c:pt>
                <c:pt idx="14">
                  <c:v>0.84768211482702749</c:v>
                </c:pt>
                <c:pt idx="15">
                  <c:v>0.86860175873311218</c:v>
                </c:pt>
                <c:pt idx="16">
                  <c:v>0.87708184570436754</c:v>
                </c:pt>
                <c:pt idx="17">
                  <c:v>0.89080747142439365</c:v>
                </c:pt>
                <c:pt idx="18">
                  <c:v>0.90367998594375787</c:v>
                </c:pt>
                <c:pt idx="19">
                  <c:v>0.91452188969400094</c:v>
                </c:pt>
                <c:pt idx="20">
                  <c:v>0.93873396085511318</c:v>
                </c:pt>
                <c:pt idx="21">
                  <c:v>0.95297583353585413</c:v>
                </c:pt>
                <c:pt idx="22">
                  <c:v>0.96208938775832697</c:v>
                </c:pt>
                <c:pt idx="23">
                  <c:v>0.96343275601076006</c:v>
                </c:pt>
                <c:pt idx="24">
                  <c:v>0.96538425425834384</c:v>
                </c:pt>
                <c:pt idx="25">
                  <c:v>0.97006003322309886</c:v>
                </c:pt>
                <c:pt idx="26">
                  <c:v>0.9804823613554563</c:v>
                </c:pt>
                <c:pt idx="27">
                  <c:v>0.98133712415177266</c:v>
                </c:pt>
                <c:pt idx="28">
                  <c:v>0.99011895940746175</c:v>
                </c:pt>
                <c:pt idx="29">
                  <c:v>0.98059343211770733</c:v>
                </c:pt>
                <c:pt idx="30">
                  <c:v>0.98101265296420759</c:v>
                </c:pt>
                <c:pt idx="31">
                  <c:v>0.9856028689490125</c:v>
                </c:pt>
                <c:pt idx="32">
                  <c:v>0.98315058942013844</c:v>
                </c:pt>
                <c:pt idx="33">
                  <c:v>0.99141217574180684</c:v>
                </c:pt>
                <c:pt idx="34">
                  <c:v>0.99739253624440261</c:v>
                </c:pt>
                <c:pt idx="35">
                  <c:v>0.99386400792062657</c:v>
                </c:pt>
                <c:pt idx="36">
                  <c:v>0.99782813248780844</c:v>
                </c:pt>
                <c:pt idx="37">
                  <c:v>0.99480675928946549</c:v>
                </c:pt>
                <c:pt idx="38">
                  <c:v>0.99458430331553038</c:v>
                </c:pt>
                <c:pt idx="39">
                  <c:v>0.99723648758591099</c:v>
                </c:pt>
                <c:pt idx="40">
                  <c:v>1.0009411028705277</c:v>
                </c:pt>
                <c:pt idx="41">
                  <c:v>1.0040857500669815</c:v>
                </c:pt>
                <c:pt idx="42">
                  <c:v>1.0036110692233082</c:v>
                </c:pt>
                <c:pt idx="43">
                  <c:v>1.0031765625593898</c:v>
                </c:pt>
                <c:pt idx="44">
                  <c:v>1.0049265591457932</c:v>
                </c:pt>
                <c:pt idx="45">
                  <c:v>1.0075547845784032</c:v>
                </c:pt>
                <c:pt idx="46">
                  <c:v>1.007664740261482</c:v>
                </c:pt>
                <c:pt idx="47">
                  <c:v>1.0083052973246152</c:v>
                </c:pt>
                <c:pt idx="48">
                  <c:v>1.0166942543071478</c:v>
                </c:pt>
                <c:pt idx="49">
                  <c:v>1.0261493657433904</c:v>
                </c:pt>
                <c:pt idx="50">
                  <c:v>1.0394495545786462</c:v>
                </c:pt>
                <c:pt idx="51">
                  <c:v>1.046132842734752</c:v>
                </c:pt>
                <c:pt idx="52">
                  <c:v>1.0583534581397562</c:v>
                </c:pt>
                <c:pt idx="53">
                  <c:v>1.0671797084733059</c:v>
                </c:pt>
                <c:pt idx="54">
                  <c:v>1.070216846015126</c:v>
                </c:pt>
                <c:pt idx="55">
                  <c:v>1.0742781898622513</c:v>
                </c:pt>
                <c:pt idx="56">
                  <c:v>1.080204912948028</c:v>
                </c:pt>
                <c:pt idx="57">
                  <c:v>1.0808840688349246</c:v>
                </c:pt>
                <c:pt idx="58">
                  <c:v>1.0818321057605564</c:v>
                </c:pt>
                <c:pt idx="59">
                  <c:v>1.0795026048178289</c:v>
                </c:pt>
                <c:pt idx="60">
                  <c:v>1.0734751495512198</c:v>
                </c:pt>
                <c:pt idx="61">
                  <c:v>1.0692987298165681</c:v>
                </c:pt>
                <c:pt idx="62">
                  <c:v>1.067328869035113</c:v>
                </c:pt>
                <c:pt idx="63">
                  <c:v>1.0634716698503264</c:v>
                </c:pt>
                <c:pt idx="64">
                  <c:v>1.0591615147788731</c:v>
                </c:pt>
                <c:pt idx="65">
                  <c:v>1.0566582097615342</c:v>
                </c:pt>
                <c:pt idx="66">
                  <c:v>1.0530033099315221</c:v>
                </c:pt>
                <c:pt idx="67">
                  <c:v>1.0528608597141298</c:v>
                </c:pt>
                <c:pt idx="68">
                  <c:v>1.0526877306583173</c:v>
                </c:pt>
                <c:pt idx="69">
                  <c:v>1.0484313782005639</c:v>
                </c:pt>
                <c:pt idx="70">
                  <c:v>1.0464961393674299</c:v>
                </c:pt>
                <c:pt idx="71">
                  <c:v>1.0460232438805599</c:v>
                </c:pt>
                <c:pt idx="72">
                  <c:v>1.0468933984740394</c:v>
                </c:pt>
                <c:pt idx="73">
                  <c:v>1.0489206589137177</c:v>
                </c:pt>
                <c:pt idx="74">
                  <c:v>1.0520808345447448</c:v>
                </c:pt>
                <c:pt idx="75">
                  <c:v>1.0555852342730021</c:v>
                </c:pt>
                <c:pt idx="76">
                  <c:v>1.0583700922216346</c:v>
                </c:pt>
                <c:pt idx="77">
                  <c:v>1.0595221321986239</c:v>
                </c:pt>
                <c:pt idx="78">
                  <c:v>1.0590229426952928</c:v>
                </c:pt>
                <c:pt idx="79">
                  <c:v>1.0611365214338822</c:v>
                </c:pt>
                <c:pt idx="80">
                  <c:v>1.0653280155618097</c:v>
                </c:pt>
                <c:pt idx="81">
                  <c:v>1.0696944103581592</c:v>
                </c:pt>
                <c:pt idx="82">
                  <c:v>1.0705692068921318</c:v>
                </c:pt>
                <c:pt idx="83">
                  <c:v>1.0722438574311546</c:v>
                </c:pt>
                <c:pt idx="84">
                  <c:v>1.0705263130215352</c:v>
                </c:pt>
                <c:pt idx="85">
                  <c:v>1.0694179498824821</c:v>
                </c:pt>
                <c:pt idx="86">
                  <c:v>1.0656423362570404</c:v>
                </c:pt>
                <c:pt idx="87">
                  <c:v>1.0612989578827257</c:v>
                </c:pt>
                <c:pt idx="88">
                  <c:v>1.056315308085028</c:v>
                </c:pt>
                <c:pt idx="89">
                  <c:v>1.0473272369138846</c:v>
                </c:pt>
                <c:pt idx="90">
                  <c:v>1.0302687337173264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B41-4559-97AA-0CCF7CA1BFA9}"/>
            </c:ext>
          </c:extLst>
        </c:ser>
        <c:ser>
          <c:idx val="1"/>
          <c:order val="1"/>
          <c:tx>
            <c:v>Labor Earnings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'LAC8'!$L$2:$CX$2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'LAC8'!$L$4:$CX$4</c:f>
              <c:numCache>
                <c:formatCode>0.00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4.8396710817463818E-5</c:v>
                </c:pt>
                <c:pt idx="7">
                  <c:v>8.6160448744094389E-5</c:v>
                </c:pt>
                <c:pt idx="8">
                  <c:v>4.293237829310419E-3</c:v>
                </c:pt>
                <c:pt idx="9">
                  <c:v>1.2350187259008221E-2</c:v>
                </c:pt>
                <c:pt idx="10">
                  <c:v>2.0836576517147841E-2</c:v>
                </c:pt>
                <c:pt idx="11">
                  <c:v>2.9901262886790143E-2</c:v>
                </c:pt>
                <c:pt idx="12">
                  <c:v>4.1331839976497975E-2</c:v>
                </c:pt>
                <c:pt idx="13">
                  <c:v>5.4263423203022534E-2</c:v>
                </c:pt>
                <c:pt idx="14">
                  <c:v>8.0007378086655201E-2</c:v>
                </c:pt>
                <c:pt idx="15">
                  <c:v>0.1202011810700865</c:v>
                </c:pt>
                <c:pt idx="16">
                  <c:v>0.16630464888360655</c:v>
                </c:pt>
                <c:pt idx="17">
                  <c:v>0.22657024366892942</c:v>
                </c:pt>
                <c:pt idx="18">
                  <c:v>0.29921469608508638</c:v>
                </c:pt>
                <c:pt idx="19">
                  <c:v>0.38114320617804781</c:v>
                </c:pt>
                <c:pt idx="20">
                  <c:v>0.46955639512634612</c:v>
                </c:pt>
                <c:pt idx="21">
                  <c:v>0.56084827095706202</c:v>
                </c:pt>
                <c:pt idx="22">
                  <c:v>0.65167542383802157</c:v>
                </c:pt>
                <c:pt idx="23">
                  <c:v>0.74112902252584212</c:v>
                </c:pt>
                <c:pt idx="24">
                  <c:v>0.82828859639316665</c:v>
                </c:pt>
                <c:pt idx="25">
                  <c:v>0.90973725880821854</c:v>
                </c:pt>
                <c:pt idx="26">
                  <c:v>0.98343193667718964</c:v>
                </c:pt>
                <c:pt idx="27">
                  <c:v>1.0501265611776283</c:v>
                </c:pt>
                <c:pt idx="28">
                  <c:v>1.1093933954386543</c:v>
                </c:pt>
                <c:pt idx="29">
                  <c:v>1.1632499514779806</c:v>
                </c:pt>
                <c:pt idx="30">
                  <c:v>1.2081015600729237</c:v>
                </c:pt>
                <c:pt idx="31">
                  <c:v>1.2483880006636101</c:v>
                </c:pt>
                <c:pt idx="32">
                  <c:v>1.2809685461165523</c:v>
                </c:pt>
                <c:pt idx="33">
                  <c:v>1.3103446854750238</c:v>
                </c:pt>
                <c:pt idx="34">
                  <c:v>1.3350315637139967</c:v>
                </c:pt>
                <c:pt idx="35">
                  <c:v>1.3589625967888441</c:v>
                </c:pt>
                <c:pt idx="36">
                  <c:v>1.3799946894559516</c:v>
                </c:pt>
                <c:pt idx="37">
                  <c:v>1.4013494531848565</c:v>
                </c:pt>
                <c:pt idx="38">
                  <c:v>1.4169527295714208</c:v>
                </c:pt>
                <c:pt idx="39">
                  <c:v>1.4305133802888528</c:v>
                </c:pt>
                <c:pt idx="40">
                  <c:v>1.444225695286963</c:v>
                </c:pt>
                <c:pt idx="41">
                  <c:v>1.4562012266936037</c:v>
                </c:pt>
                <c:pt idx="42">
                  <c:v>1.4666152783106279</c:v>
                </c:pt>
                <c:pt idx="43">
                  <c:v>1.4749575750290727</c:v>
                </c:pt>
                <c:pt idx="44">
                  <c:v>1.4785659643681361</c:v>
                </c:pt>
                <c:pt idx="45">
                  <c:v>1.4758388674212706</c:v>
                </c:pt>
                <c:pt idx="46">
                  <c:v>1.4656626683828775</c:v>
                </c:pt>
                <c:pt idx="47">
                  <c:v>1.4499471394843513</c:v>
                </c:pt>
                <c:pt idx="48">
                  <c:v>1.4259225650858838</c:v>
                </c:pt>
                <c:pt idx="49">
                  <c:v>1.3954675378340091</c:v>
                </c:pt>
                <c:pt idx="50">
                  <c:v>1.3643388455969081</c:v>
                </c:pt>
                <c:pt idx="51">
                  <c:v>1.3307780479993538</c:v>
                </c:pt>
                <c:pt idx="52">
                  <c:v>1.2927271830981102</c:v>
                </c:pt>
                <c:pt idx="53">
                  <c:v>1.2487989780696298</c:v>
                </c:pt>
                <c:pt idx="54">
                  <c:v>1.2019696412182805</c:v>
                </c:pt>
                <c:pt idx="55">
                  <c:v>1.1504856482953421</c:v>
                </c:pt>
                <c:pt idx="56">
                  <c:v>1.1022587266805297</c:v>
                </c:pt>
                <c:pt idx="57">
                  <c:v>1.0563605824001039</c:v>
                </c:pt>
                <c:pt idx="58">
                  <c:v>1.0072799901290252</c:v>
                </c:pt>
                <c:pt idx="59">
                  <c:v>0.94886978537094457</c:v>
                </c:pt>
                <c:pt idx="60">
                  <c:v>0.88769895683560063</c:v>
                </c:pt>
                <c:pt idx="61">
                  <c:v>0.82381992110540769</c:v>
                </c:pt>
                <c:pt idx="62">
                  <c:v>0.75851657191901156</c:v>
                </c:pt>
                <c:pt idx="63">
                  <c:v>0.69475256243111261</c:v>
                </c:pt>
                <c:pt idx="64">
                  <c:v>0.63217824780584264</c:v>
                </c:pt>
                <c:pt idx="65">
                  <c:v>0.56936404139440988</c:v>
                </c:pt>
                <c:pt idx="66">
                  <c:v>0.51031947791605659</c:v>
                </c:pt>
                <c:pt idx="67">
                  <c:v>0.45332422549185586</c:v>
                </c:pt>
                <c:pt idx="68">
                  <c:v>0.39986790638390496</c:v>
                </c:pt>
                <c:pt idx="69">
                  <c:v>0.35383045559293647</c:v>
                </c:pt>
                <c:pt idx="70">
                  <c:v>0.31451170721367211</c:v>
                </c:pt>
                <c:pt idx="71">
                  <c:v>0.27881284823172231</c:v>
                </c:pt>
                <c:pt idx="72">
                  <c:v>0.24813763875135741</c:v>
                </c:pt>
                <c:pt idx="73">
                  <c:v>0.22358283926876718</c:v>
                </c:pt>
                <c:pt idx="74">
                  <c:v>0.2019447890628247</c:v>
                </c:pt>
                <c:pt idx="75">
                  <c:v>0.18184044386702111</c:v>
                </c:pt>
                <c:pt idx="76">
                  <c:v>0.16130660619129891</c:v>
                </c:pt>
                <c:pt idx="77">
                  <c:v>0.14231445065098441</c:v>
                </c:pt>
                <c:pt idx="78">
                  <c:v>0.12350775098302008</c:v>
                </c:pt>
                <c:pt idx="79">
                  <c:v>0.10646547887965822</c:v>
                </c:pt>
                <c:pt idx="80">
                  <c:v>9.181848824754904E-2</c:v>
                </c:pt>
                <c:pt idx="81">
                  <c:v>8.1026809578106859E-2</c:v>
                </c:pt>
                <c:pt idx="82">
                  <c:v>7.0348796556252424E-2</c:v>
                </c:pt>
                <c:pt idx="83">
                  <c:v>5.7654294058959894E-2</c:v>
                </c:pt>
                <c:pt idx="84">
                  <c:v>4.6006214411355384E-2</c:v>
                </c:pt>
                <c:pt idx="85">
                  <c:v>3.6281909584564932E-2</c:v>
                </c:pt>
                <c:pt idx="86">
                  <c:v>2.8167741756158153E-2</c:v>
                </c:pt>
                <c:pt idx="87">
                  <c:v>2.2145406850283208E-2</c:v>
                </c:pt>
                <c:pt idx="88">
                  <c:v>1.7874135645201277E-2</c:v>
                </c:pt>
                <c:pt idx="89">
                  <c:v>1.6147528726309843E-2</c:v>
                </c:pt>
                <c:pt idx="90">
                  <c:v>1.3457657819992247E-2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B41-4559-97AA-0CCF7CA1B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324928"/>
        <c:axId val="83440384"/>
      </c:scatterChart>
      <c:valAx>
        <c:axId val="83324928"/>
        <c:scaling>
          <c:orientation val="minMax"/>
          <c:max val="9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Edad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3440384"/>
        <c:crosses val="autoZero"/>
        <c:crossBetween val="midCat"/>
      </c:valAx>
      <c:valAx>
        <c:axId val="83440384"/>
        <c:scaling>
          <c:orientation val="minMax"/>
        </c:scaling>
        <c:delete val="0"/>
        <c:axPos val="l"/>
        <c:majorGridlines>
          <c:spPr>
            <a:ln>
              <a:solidFill>
                <a:schemeClr val="bg2">
                  <a:lumMod val="60000"/>
                  <a:lumOff val="4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000" b="0" i="0" baseline="0">
                    <a:latin typeface="+mn-lt"/>
                  </a:rPr>
                  <a:t>Respecto de al promedio de los ingresos laborales entre 30 y 49 años</a:t>
                </a:r>
              </a:p>
            </c:rich>
          </c:tx>
          <c:layout>
            <c:manualLayout>
              <c:xMode val="edge"/>
              <c:yMode val="edge"/>
              <c:x val="1.8862642169728785E-2"/>
              <c:y val="0.13633120730328555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crossAx val="8332492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972F4E-51DF-4D41-B52A-A164E23C6531}" type="doc">
      <dgm:prSet loTypeId="urn:microsoft.com/office/officeart/2005/8/layout/cycle7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5F3428-D92B-9445-9987-DB74F3A1C91E}">
      <dgm:prSet phldrT="[Text]" custT="1"/>
      <dgm:spPr>
        <a:solidFill>
          <a:srgbClr val="4A88D4"/>
        </a:solidFill>
      </dgm:spPr>
      <dgm:t>
        <a:bodyPr/>
        <a:lstStyle/>
        <a:p>
          <a:r>
            <a:rPr lang="es-CL" sz="4100" noProof="0" dirty="0">
              <a:ln>
                <a:noFill/>
              </a:ln>
              <a:solidFill>
                <a:schemeClr val="bg1"/>
              </a:solidFill>
            </a:rPr>
            <a:t>Gobierno</a:t>
          </a:r>
        </a:p>
        <a:p>
          <a:r>
            <a:rPr lang="es-CL" sz="1800" noProof="0" dirty="0">
              <a:ln>
                <a:noFill/>
              </a:ln>
              <a:solidFill>
                <a:schemeClr val="bg1"/>
              </a:solidFill>
            </a:rPr>
            <a:t>+ = Transferencias del gobierno</a:t>
          </a:r>
        </a:p>
        <a:p>
          <a:r>
            <a:rPr lang="es-CL" sz="1800" noProof="0" dirty="0">
              <a:ln>
                <a:noFill/>
              </a:ln>
              <a:solidFill>
                <a:schemeClr val="bg1"/>
              </a:solidFill>
            </a:rPr>
            <a:t>- =  Impuestos</a:t>
          </a:r>
        </a:p>
      </dgm:t>
    </dgm:pt>
    <dgm:pt modelId="{6B9780C6-32A3-3248-926E-4329AA81FB9A}" type="parTrans" cxnId="{76A8C7CA-D267-F44E-B429-D47E24B296DE}">
      <dgm:prSet/>
      <dgm:spPr/>
      <dgm:t>
        <a:bodyPr/>
        <a:lstStyle/>
        <a:p>
          <a:endParaRPr lang="en-US"/>
        </a:p>
      </dgm:t>
    </dgm:pt>
    <dgm:pt modelId="{852201CC-0379-F94B-82E3-BAB465B30C95}" type="sibTrans" cxnId="{76A8C7CA-D267-F44E-B429-D47E24B296DE}">
      <dgm:prSet/>
      <dgm:spPr>
        <a:solidFill>
          <a:schemeClr val="bg1">
            <a:alpha val="0"/>
          </a:schemeClr>
        </a:solidFill>
      </dgm:spPr>
      <dgm:t>
        <a:bodyPr/>
        <a:lstStyle/>
        <a:p>
          <a:endParaRPr lang="es-CL" noProof="0"/>
        </a:p>
      </dgm:t>
    </dgm:pt>
    <dgm:pt modelId="{4D3B3709-2B7F-DB4D-9E4C-829CD0404900}">
      <dgm:prSet phldrT="[Text]" custT="1"/>
      <dgm:spPr>
        <a:solidFill>
          <a:srgbClr val="D34340"/>
        </a:solidFill>
      </dgm:spPr>
      <dgm:t>
        <a:bodyPr/>
        <a:lstStyle/>
        <a:p>
          <a:endParaRPr lang="es-CL" sz="3800" noProof="0" dirty="0"/>
        </a:p>
        <a:p>
          <a:r>
            <a:rPr lang="es-CL" sz="3800" noProof="0" dirty="0"/>
            <a:t>Familia</a:t>
          </a:r>
        </a:p>
        <a:p>
          <a:r>
            <a:rPr lang="es-CL" sz="1800" noProof="0" dirty="0"/>
            <a:t>+ = Transferencias </a:t>
          </a:r>
        </a:p>
        <a:p>
          <a:r>
            <a:rPr lang="es-CL" sz="1800" noProof="0" dirty="0"/>
            <a:t>recibidas</a:t>
          </a:r>
        </a:p>
        <a:p>
          <a:endParaRPr lang="es-CL" sz="1800" noProof="0" dirty="0"/>
        </a:p>
        <a:p>
          <a:r>
            <a:rPr lang="es-CL" sz="1800" noProof="0" dirty="0"/>
            <a:t>- = Transferencias </a:t>
          </a:r>
        </a:p>
        <a:p>
          <a:r>
            <a:rPr lang="es-CL" sz="1800" noProof="0" dirty="0"/>
            <a:t>dadas</a:t>
          </a:r>
        </a:p>
        <a:p>
          <a:endParaRPr lang="es-CL" sz="3800" noProof="0" dirty="0"/>
        </a:p>
      </dgm:t>
    </dgm:pt>
    <dgm:pt modelId="{0741A9D4-9DF6-364D-A584-E0AE19E3D886}" type="parTrans" cxnId="{E59544A3-B06B-D34D-8862-92CDF3319250}">
      <dgm:prSet/>
      <dgm:spPr/>
      <dgm:t>
        <a:bodyPr/>
        <a:lstStyle/>
        <a:p>
          <a:endParaRPr lang="en-US"/>
        </a:p>
      </dgm:t>
    </dgm:pt>
    <dgm:pt modelId="{1C4ACCD4-8D1F-634B-84AC-C6808DF49DE6}" type="sibTrans" cxnId="{E59544A3-B06B-D34D-8862-92CDF3319250}">
      <dgm:prSet/>
      <dgm:spPr>
        <a:solidFill>
          <a:schemeClr val="bg1">
            <a:alpha val="0"/>
          </a:schemeClr>
        </a:solidFill>
      </dgm:spPr>
      <dgm:t>
        <a:bodyPr/>
        <a:lstStyle/>
        <a:p>
          <a:endParaRPr lang="es-CL" noProof="0" dirty="0"/>
        </a:p>
      </dgm:t>
    </dgm:pt>
    <dgm:pt modelId="{605AEBFE-3CBE-FC4C-9D38-EA2BD0CCA135}">
      <dgm:prSet phldrT="[Text]" custT="1"/>
      <dgm:spPr>
        <a:solidFill>
          <a:srgbClr val="90B547"/>
        </a:solidFill>
      </dgm:spPr>
      <dgm:t>
        <a:bodyPr/>
        <a:lstStyle/>
        <a:p>
          <a:r>
            <a:rPr lang="es-CL" sz="3600" noProof="0" dirty="0"/>
            <a:t>Mercado</a:t>
          </a:r>
        </a:p>
        <a:p>
          <a:r>
            <a:rPr lang="es-CL" sz="1800" noProof="0" dirty="0"/>
            <a:t> + = Ingreso de bienes</a:t>
          </a:r>
        </a:p>
        <a:p>
          <a:endParaRPr lang="es-CL" sz="1800" noProof="0" dirty="0"/>
        </a:p>
        <a:p>
          <a:r>
            <a:rPr lang="es-CL" sz="1800" noProof="0" dirty="0"/>
            <a:t>- = Ahorro</a:t>
          </a:r>
        </a:p>
        <a:p>
          <a:endParaRPr lang="es-CL" sz="3600" noProof="0" dirty="0"/>
        </a:p>
      </dgm:t>
    </dgm:pt>
    <dgm:pt modelId="{6BD40F60-4199-744F-B44E-62D3E115D67C}" type="parTrans" cxnId="{A05C11CF-BCFC-4C4D-B5A4-59A38ADF2ADB}">
      <dgm:prSet/>
      <dgm:spPr/>
      <dgm:t>
        <a:bodyPr/>
        <a:lstStyle/>
        <a:p>
          <a:endParaRPr lang="en-US"/>
        </a:p>
      </dgm:t>
    </dgm:pt>
    <dgm:pt modelId="{DEEF9757-5009-3A41-BC56-47C5D6F4760C}" type="sibTrans" cxnId="{A05C11CF-BCFC-4C4D-B5A4-59A38ADF2ADB}">
      <dgm:prSet/>
      <dgm:spPr>
        <a:solidFill>
          <a:schemeClr val="bg1">
            <a:alpha val="0"/>
          </a:schemeClr>
        </a:solidFill>
      </dgm:spPr>
      <dgm:t>
        <a:bodyPr/>
        <a:lstStyle/>
        <a:p>
          <a:endParaRPr lang="es-CL" noProof="0"/>
        </a:p>
      </dgm:t>
    </dgm:pt>
    <dgm:pt modelId="{6363507E-2F45-D148-B80D-BA2EA07735BF}" type="pres">
      <dgm:prSet presAssocID="{93972F4E-51DF-4D41-B52A-A164E23C6531}" presName="Name0" presStyleCnt="0">
        <dgm:presLayoutVars>
          <dgm:dir/>
          <dgm:resizeHandles val="exact"/>
        </dgm:presLayoutVars>
      </dgm:prSet>
      <dgm:spPr/>
    </dgm:pt>
    <dgm:pt modelId="{37BA1B2D-AB70-E94E-8790-F630CFB9637C}" type="pres">
      <dgm:prSet presAssocID="{BC5F3428-D92B-9445-9987-DB74F3A1C91E}" presName="node" presStyleLbl="node1" presStyleIdx="0" presStyleCnt="3" custScaleX="161350" custScaleY="152442" custRadScaleRad="78505">
        <dgm:presLayoutVars>
          <dgm:bulletEnabled val="1"/>
        </dgm:presLayoutVars>
      </dgm:prSet>
      <dgm:spPr/>
    </dgm:pt>
    <dgm:pt modelId="{D8B66C62-D13C-0A42-B9C6-776F455F0DE3}" type="pres">
      <dgm:prSet presAssocID="{852201CC-0379-F94B-82E3-BAB465B30C95}" presName="sibTrans" presStyleLbl="sibTrans2D1" presStyleIdx="0" presStyleCnt="3" custScaleY="46960"/>
      <dgm:spPr/>
    </dgm:pt>
    <dgm:pt modelId="{851E4662-89D4-9347-8A31-161ED1327E48}" type="pres">
      <dgm:prSet presAssocID="{852201CC-0379-F94B-82E3-BAB465B30C95}" presName="connectorText" presStyleLbl="sibTrans2D1" presStyleIdx="0" presStyleCnt="3"/>
      <dgm:spPr/>
    </dgm:pt>
    <dgm:pt modelId="{B9D78E68-9129-EB4D-AE48-149E5A7CDAA2}" type="pres">
      <dgm:prSet presAssocID="{4D3B3709-2B7F-DB4D-9E4C-829CD0404900}" presName="node" presStyleLbl="node1" presStyleIdx="1" presStyleCnt="3" custScaleX="122608" custScaleY="186003" custRadScaleRad="106371" custRadScaleInc="-29764">
        <dgm:presLayoutVars>
          <dgm:bulletEnabled val="1"/>
        </dgm:presLayoutVars>
      </dgm:prSet>
      <dgm:spPr/>
    </dgm:pt>
    <dgm:pt modelId="{3B824431-8CC6-1944-93F2-15CA7EEBB22D}" type="pres">
      <dgm:prSet presAssocID="{1C4ACCD4-8D1F-634B-84AC-C6808DF49DE6}" presName="sibTrans" presStyleLbl="sibTrans2D1" presStyleIdx="1" presStyleCnt="3" custFlipHor="0" custScaleX="33264" custScaleY="25252" custLinFactNeighborX="722" custLinFactNeighborY="26057"/>
      <dgm:spPr/>
    </dgm:pt>
    <dgm:pt modelId="{AD658086-E0E2-994E-9566-9BF85E7BD362}" type="pres">
      <dgm:prSet presAssocID="{1C4ACCD4-8D1F-634B-84AC-C6808DF49DE6}" presName="connectorText" presStyleLbl="sibTrans2D1" presStyleIdx="1" presStyleCnt="3"/>
      <dgm:spPr/>
    </dgm:pt>
    <dgm:pt modelId="{80758340-7FD2-CA49-80B1-C06173EDC48B}" type="pres">
      <dgm:prSet presAssocID="{605AEBFE-3CBE-FC4C-9D38-EA2BD0CCA135}" presName="node" presStyleLbl="node1" presStyleIdx="2" presStyleCnt="3" custScaleX="118659" custScaleY="187155" custRadScaleRad="109046" custRadScaleInc="26798">
        <dgm:presLayoutVars>
          <dgm:bulletEnabled val="1"/>
        </dgm:presLayoutVars>
      </dgm:prSet>
      <dgm:spPr/>
    </dgm:pt>
    <dgm:pt modelId="{E8778ECA-4B87-9B4A-A4FB-CF2B3CB66FE8}" type="pres">
      <dgm:prSet presAssocID="{DEEF9757-5009-3A41-BC56-47C5D6F4760C}" presName="sibTrans" presStyleLbl="sibTrans2D1" presStyleIdx="2" presStyleCnt="3" custScaleY="56577"/>
      <dgm:spPr/>
    </dgm:pt>
    <dgm:pt modelId="{7304F619-E17A-CE43-914E-3C994A7410A8}" type="pres">
      <dgm:prSet presAssocID="{DEEF9757-5009-3A41-BC56-47C5D6F4760C}" presName="connectorText" presStyleLbl="sibTrans2D1" presStyleIdx="2" presStyleCnt="3"/>
      <dgm:spPr/>
    </dgm:pt>
  </dgm:ptLst>
  <dgm:cxnLst>
    <dgm:cxn modelId="{4726A370-673A-4AEA-BD35-D746E8CDBAEC}" type="presOf" srcId="{DEEF9757-5009-3A41-BC56-47C5D6F4760C}" destId="{7304F619-E17A-CE43-914E-3C994A7410A8}" srcOrd="1" destOrd="0" presId="urn:microsoft.com/office/officeart/2005/8/layout/cycle7"/>
    <dgm:cxn modelId="{A2C01F74-5F6F-44C2-8371-B6D70DFC1B38}" type="presOf" srcId="{DEEF9757-5009-3A41-BC56-47C5D6F4760C}" destId="{E8778ECA-4B87-9B4A-A4FB-CF2B3CB66FE8}" srcOrd="0" destOrd="0" presId="urn:microsoft.com/office/officeart/2005/8/layout/cycle7"/>
    <dgm:cxn modelId="{6E4F1A81-ABB4-4FFC-BAC3-261CB8308BAD}" type="presOf" srcId="{605AEBFE-3CBE-FC4C-9D38-EA2BD0CCA135}" destId="{80758340-7FD2-CA49-80B1-C06173EDC48B}" srcOrd="0" destOrd="0" presId="urn:microsoft.com/office/officeart/2005/8/layout/cycle7"/>
    <dgm:cxn modelId="{D1712B89-7D98-4096-8DDE-0BCFF29490B2}" type="presOf" srcId="{852201CC-0379-F94B-82E3-BAB465B30C95}" destId="{851E4662-89D4-9347-8A31-161ED1327E48}" srcOrd="1" destOrd="0" presId="urn:microsoft.com/office/officeart/2005/8/layout/cycle7"/>
    <dgm:cxn modelId="{B98A9293-7B2A-4687-BA07-93D946C9007F}" type="presOf" srcId="{1C4ACCD4-8D1F-634B-84AC-C6808DF49DE6}" destId="{AD658086-E0E2-994E-9566-9BF85E7BD362}" srcOrd="1" destOrd="0" presId="urn:microsoft.com/office/officeart/2005/8/layout/cycle7"/>
    <dgm:cxn modelId="{E59544A3-B06B-D34D-8862-92CDF3319250}" srcId="{93972F4E-51DF-4D41-B52A-A164E23C6531}" destId="{4D3B3709-2B7F-DB4D-9E4C-829CD0404900}" srcOrd="1" destOrd="0" parTransId="{0741A9D4-9DF6-364D-A584-E0AE19E3D886}" sibTransId="{1C4ACCD4-8D1F-634B-84AC-C6808DF49DE6}"/>
    <dgm:cxn modelId="{097C81A5-1947-48E1-A239-5703C03EB829}" type="presOf" srcId="{4D3B3709-2B7F-DB4D-9E4C-829CD0404900}" destId="{B9D78E68-9129-EB4D-AE48-149E5A7CDAA2}" srcOrd="0" destOrd="0" presId="urn:microsoft.com/office/officeart/2005/8/layout/cycle7"/>
    <dgm:cxn modelId="{5F896BA7-8CDC-44B9-AFA2-8F475F92AB25}" type="presOf" srcId="{BC5F3428-D92B-9445-9987-DB74F3A1C91E}" destId="{37BA1B2D-AB70-E94E-8790-F630CFB9637C}" srcOrd="0" destOrd="0" presId="urn:microsoft.com/office/officeart/2005/8/layout/cycle7"/>
    <dgm:cxn modelId="{76A8C7CA-D267-F44E-B429-D47E24B296DE}" srcId="{93972F4E-51DF-4D41-B52A-A164E23C6531}" destId="{BC5F3428-D92B-9445-9987-DB74F3A1C91E}" srcOrd="0" destOrd="0" parTransId="{6B9780C6-32A3-3248-926E-4329AA81FB9A}" sibTransId="{852201CC-0379-F94B-82E3-BAB465B30C95}"/>
    <dgm:cxn modelId="{A05C11CF-BCFC-4C4D-B5A4-59A38ADF2ADB}" srcId="{93972F4E-51DF-4D41-B52A-A164E23C6531}" destId="{605AEBFE-3CBE-FC4C-9D38-EA2BD0CCA135}" srcOrd="2" destOrd="0" parTransId="{6BD40F60-4199-744F-B44E-62D3E115D67C}" sibTransId="{DEEF9757-5009-3A41-BC56-47C5D6F4760C}"/>
    <dgm:cxn modelId="{885258E0-10B4-4DA7-8687-FFC5CA77697B}" type="presOf" srcId="{1C4ACCD4-8D1F-634B-84AC-C6808DF49DE6}" destId="{3B824431-8CC6-1944-93F2-15CA7EEBB22D}" srcOrd="0" destOrd="0" presId="urn:microsoft.com/office/officeart/2005/8/layout/cycle7"/>
    <dgm:cxn modelId="{7010C1E0-5315-44AF-ADB8-E7313D088F15}" type="presOf" srcId="{852201CC-0379-F94B-82E3-BAB465B30C95}" destId="{D8B66C62-D13C-0A42-B9C6-776F455F0DE3}" srcOrd="0" destOrd="0" presId="urn:microsoft.com/office/officeart/2005/8/layout/cycle7"/>
    <dgm:cxn modelId="{CE38D5FE-2011-4BA2-A8A6-109B3EAEC1A2}" type="presOf" srcId="{93972F4E-51DF-4D41-B52A-A164E23C6531}" destId="{6363507E-2F45-D148-B80D-BA2EA07735BF}" srcOrd="0" destOrd="0" presId="urn:microsoft.com/office/officeart/2005/8/layout/cycle7"/>
    <dgm:cxn modelId="{93D17B3C-56EA-401D-AE91-AB84961CAC6C}" type="presParOf" srcId="{6363507E-2F45-D148-B80D-BA2EA07735BF}" destId="{37BA1B2D-AB70-E94E-8790-F630CFB9637C}" srcOrd="0" destOrd="0" presId="urn:microsoft.com/office/officeart/2005/8/layout/cycle7"/>
    <dgm:cxn modelId="{6DF56FE2-C95A-494A-BF32-F12DAE9FB586}" type="presParOf" srcId="{6363507E-2F45-D148-B80D-BA2EA07735BF}" destId="{D8B66C62-D13C-0A42-B9C6-776F455F0DE3}" srcOrd="1" destOrd="0" presId="urn:microsoft.com/office/officeart/2005/8/layout/cycle7"/>
    <dgm:cxn modelId="{38C90A19-D11B-490F-819A-EEFF9A957A05}" type="presParOf" srcId="{D8B66C62-D13C-0A42-B9C6-776F455F0DE3}" destId="{851E4662-89D4-9347-8A31-161ED1327E48}" srcOrd="0" destOrd="0" presId="urn:microsoft.com/office/officeart/2005/8/layout/cycle7"/>
    <dgm:cxn modelId="{A97C771E-43D4-4A63-B64F-EF3A2E758CF0}" type="presParOf" srcId="{6363507E-2F45-D148-B80D-BA2EA07735BF}" destId="{B9D78E68-9129-EB4D-AE48-149E5A7CDAA2}" srcOrd="2" destOrd="0" presId="urn:microsoft.com/office/officeart/2005/8/layout/cycle7"/>
    <dgm:cxn modelId="{4A6E5BED-7669-4311-B4C8-4F200D91748D}" type="presParOf" srcId="{6363507E-2F45-D148-B80D-BA2EA07735BF}" destId="{3B824431-8CC6-1944-93F2-15CA7EEBB22D}" srcOrd="3" destOrd="0" presId="urn:microsoft.com/office/officeart/2005/8/layout/cycle7"/>
    <dgm:cxn modelId="{0CBA82C9-C9AD-4349-BF0D-35DA7773058C}" type="presParOf" srcId="{3B824431-8CC6-1944-93F2-15CA7EEBB22D}" destId="{AD658086-E0E2-994E-9566-9BF85E7BD362}" srcOrd="0" destOrd="0" presId="urn:microsoft.com/office/officeart/2005/8/layout/cycle7"/>
    <dgm:cxn modelId="{C2D577D4-90A5-43B9-981B-EC92C292F2FE}" type="presParOf" srcId="{6363507E-2F45-D148-B80D-BA2EA07735BF}" destId="{80758340-7FD2-CA49-80B1-C06173EDC48B}" srcOrd="4" destOrd="0" presId="urn:microsoft.com/office/officeart/2005/8/layout/cycle7"/>
    <dgm:cxn modelId="{EA72038E-DE7E-4D97-8A2D-898AD4E252EA}" type="presParOf" srcId="{6363507E-2F45-D148-B80D-BA2EA07735BF}" destId="{E8778ECA-4B87-9B4A-A4FB-CF2B3CB66FE8}" srcOrd="5" destOrd="0" presId="urn:microsoft.com/office/officeart/2005/8/layout/cycle7"/>
    <dgm:cxn modelId="{B04EA8B7-9B31-4FF4-87C7-9B8696FB1D4A}" type="presParOf" srcId="{E8778ECA-4B87-9B4A-A4FB-CF2B3CB66FE8}" destId="{7304F619-E17A-CE43-914E-3C994A7410A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BA1B2D-AB70-E94E-8790-F630CFB9637C}">
      <dsp:nvSpPr>
        <dsp:cNvPr id="0" name=""/>
        <dsp:cNvSpPr/>
      </dsp:nvSpPr>
      <dsp:spPr>
        <a:xfrm>
          <a:off x="1848514" y="83671"/>
          <a:ext cx="4327217" cy="2044157"/>
        </a:xfrm>
        <a:prstGeom prst="roundRect">
          <a:avLst>
            <a:gd name="adj" fmla="val 10000"/>
          </a:avLst>
        </a:prstGeom>
        <a:solidFill>
          <a:srgbClr val="4A88D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100" kern="1200" noProof="0" dirty="0">
              <a:ln>
                <a:noFill/>
              </a:ln>
              <a:solidFill>
                <a:schemeClr val="bg1"/>
              </a:solidFill>
            </a:rPr>
            <a:t>Gobierno</a:t>
          </a:r>
        </a:p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noProof="0" dirty="0">
              <a:ln>
                <a:noFill/>
              </a:ln>
              <a:solidFill>
                <a:schemeClr val="bg1"/>
              </a:solidFill>
            </a:rPr>
            <a:t>+ = Transferencias del gobierno</a:t>
          </a:r>
        </a:p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noProof="0" dirty="0">
              <a:ln>
                <a:noFill/>
              </a:ln>
              <a:solidFill>
                <a:schemeClr val="bg1"/>
              </a:solidFill>
            </a:rPr>
            <a:t>- =  Impuestos</a:t>
          </a:r>
        </a:p>
      </dsp:txBody>
      <dsp:txXfrm>
        <a:off x="1908385" y="143542"/>
        <a:ext cx="4207475" cy="1924415"/>
      </dsp:txXfrm>
    </dsp:sp>
    <dsp:sp modelId="{D8B66C62-D13C-0A42-B9C6-776F455F0DE3}">
      <dsp:nvSpPr>
        <dsp:cNvPr id="0" name=""/>
        <dsp:cNvSpPr/>
      </dsp:nvSpPr>
      <dsp:spPr>
        <a:xfrm rot="2809608">
          <a:off x="4946304" y="2173291"/>
          <a:ext cx="341506" cy="220397"/>
        </a:xfrm>
        <a:prstGeom prst="leftRightArrow">
          <a:avLst>
            <a:gd name="adj1" fmla="val 60000"/>
            <a:gd name="adj2" fmla="val 50000"/>
          </a:avLst>
        </a:prstGeom>
        <a:solidFill>
          <a:schemeClr val="bg1">
            <a:alpha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000" kern="1200" noProof="0"/>
        </a:p>
      </dsp:txBody>
      <dsp:txXfrm>
        <a:off x="5012423" y="2217370"/>
        <a:ext cx="209268" cy="132239"/>
      </dsp:txXfrm>
    </dsp:sp>
    <dsp:sp modelId="{B9D78E68-9129-EB4D-AE48-149E5A7CDAA2}">
      <dsp:nvSpPr>
        <dsp:cNvPr id="0" name=""/>
        <dsp:cNvSpPr/>
      </dsp:nvSpPr>
      <dsp:spPr>
        <a:xfrm>
          <a:off x="4788997" y="2439150"/>
          <a:ext cx="3288202" cy="2494191"/>
        </a:xfrm>
        <a:prstGeom prst="roundRect">
          <a:avLst>
            <a:gd name="adj" fmla="val 10000"/>
          </a:avLst>
        </a:prstGeom>
        <a:solidFill>
          <a:srgbClr val="D3434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3800" kern="1200" noProof="0" dirty="0"/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800" kern="1200" noProof="0" dirty="0"/>
            <a:t>Familia</a:t>
          </a:r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noProof="0" dirty="0"/>
            <a:t>+ = Transferencias </a:t>
          </a:r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noProof="0" dirty="0"/>
            <a:t>recibidas</a:t>
          </a:r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800" kern="1200" noProof="0" dirty="0"/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noProof="0" dirty="0"/>
            <a:t>- = Transferencias </a:t>
          </a:r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noProof="0" dirty="0"/>
            <a:t>dadas</a:t>
          </a:r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3800" kern="1200" noProof="0" dirty="0"/>
        </a:p>
      </dsp:txBody>
      <dsp:txXfrm>
        <a:off x="4862049" y="2512202"/>
        <a:ext cx="3142098" cy="2348087"/>
      </dsp:txXfrm>
    </dsp:sp>
    <dsp:sp modelId="{3B824431-8CC6-1944-93F2-15CA7EEBB22D}">
      <dsp:nvSpPr>
        <dsp:cNvPr id="0" name=""/>
        <dsp:cNvSpPr/>
      </dsp:nvSpPr>
      <dsp:spPr>
        <a:xfrm rot="10729864">
          <a:off x="3931312" y="3799220"/>
          <a:ext cx="113598" cy="118515"/>
        </a:xfrm>
        <a:prstGeom prst="leftRightArrow">
          <a:avLst>
            <a:gd name="adj1" fmla="val 60000"/>
            <a:gd name="adj2" fmla="val 50000"/>
          </a:avLst>
        </a:prstGeom>
        <a:solidFill>
          <a:schemeClr val="bg1">
            <a:alpha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500" kern="1200" noProof="0" dirty="0"/>
        </a:p>
      </dsp:txBody>
      <dsp:txXfrm rot="10800000">
        <a:off x="3965391" y="3822923"/>
        <a:ext cx="45440" cy="71109"/>
      </dsp:txXfrm>
    </dsp:sp>
    <dsp:sp modelId="{80758340-7FD2-CA49-80B1-C06173EDC48B}">
      <dsp:nvSpPr>
        <dsp:cNvPr id="0" name=""/>
        <dsp:cNvSpPr/>
      </dsp:nvSpPr>
      <dsp:spPr>
        <a:xfrm>
          <a:off x="0" y="2530223"/>
          <a:ext cx="3182295" cy="2509638"/>
        </a:xfrm>
        <a:prstGeom prst="roundRect">
          <a:avLst>
            <a:gd name="adj" fmla="val 10000"/>
          </a:avLst>
        </a:prstGeom>
        <a:solidFill>
          <a:srgbClr val="90B54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600" kern="1200" noProof="0" dirty="0"/>
            <a:t>Mercado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noProof="0" dirty="0"/>
            <a:t> + = Ingreso de bienes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800" kern="1200" noProof="0" dirty="0"/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noProof="0" dirty="0"/>
            <a:t>- = Ahorro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3600" kern="1200" noProof="0" dirty="0"/>
        </a:p>
      </dsp:txBody>
      <dsp:txXfrm>
        <a:off x="73505" y="2603728"/>
        <a:ext cx="3035285" cy="2362628"/>
      </dsp:txXfrm>
    </dsp:sp>
    <dsp:sp modelId="{E8778ECA-4B87-9B4A-A4FB-CF2B3CB66FE8}">
      <dsp:nvSpPr>
        <dsp:cNvPr id="0" name=""/>
        <dsp:cNvSpPr/>
      </dsp:nvSpPr>
      <dsp:spPr>
        <a:xfrm rot="18726034">
          <a:off x="2736032" y="2196260"/>
          <a:ext cx="341506" cy="265532"/>
        </a:xfrm>
        <a:prstGeom prst="leftRightArrow">
          <a:avLst>
            <a:gd name="adj1" fmla="val 60000"/>
            <a:gd name="adj2" fmla="val 50000"/>
          </a:avLst>
        </a:prstGeom>
        <a:solidFill>
          <a:schemeClr val="bg1">
            <a:alpha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200" kern="1200" noProof="0"/>
        </a:p>
      </dsp:txBody>
      <dsp:txXfrm>
        <a:off x="2815692" y="2249366"/>
        <a:ext cx="182186" cy="159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0.94951</cdr:x>
      <cdr:y>0.14032</cdr:y>
    </cdr:from>
    <cdr:to>
      <cdr:x>0.99026</cdr:x>
      <cdr:y>0.69621</cdr:y>
    </cdr:to>
    <cdr:sp macro="" textlink="">
      <cdr:nvSpPr>
        <cdr:cNvPr id="3" name="TextBox 1"/>
        <cdr:cNvSpPr txBox="1"/>
      </cdr:nvSpPr>
      <cdr:spPr>
        <a:xfrm xmlns:a="http://schemas.openxmlformats.org/drawingml/2006/main" rot="10800000">
          <a:off x="5969198" y="485189"/>
          <a:ext cx="256179" cy="19221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 anchor="ctr" anchorCtr="1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200" dirty="0" err="1"/>
            <a:t>Tasa</a:t>
          </a:r>
          <a:r>
            <a:rPr lang="en-US" sz="1100" dirty="0"/>
            <a:t> de </a:t>
          </a:r>
          <a:r>
            <a:rPr lang="en-US" dirty="0" err="1"/>
            <a:t>crecimiento</a:t>
          </a:r>
          <a:r>
            <a:rPr lang="en-US" dirty="0"/>
            <a:t> 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0.41759</cdr:x>
      <cdr:y>0.5</cdr:y>
    </cdr:from>
    <cdr:to>
      <cdr:x>0.5024</cdr:x>
      <cdr:y>0.55051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82073" y="2262981"/>
          <a:ext cx="646252" cy="2286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2019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0.12037</cdr:x>
      <cdr:y>0.40407</cdr:y>
    </cdr:from>
    <cdr:to>
      <cdr:x>0.25</cdr:x>
      <cdr:y>0.45458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0600" y="1828800"/>
          <a:ext cx="1066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CL" sz="1400" dirty="0"/>
            <a:t>consumo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0.53704</cdr:x>
      <cdr:y>0.11785</cdr:y>
    </cdr:from>
    <cdr:to>
      <cdr:x>0.72222</cdr:x>
      <cdr:y>0.18519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419600" y="533400"/>
          <a:ext cx="1523957" cy="304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CL" sz="1400" dirty="0"/>
            <a:t>Ingreso laboral</a:t>
          </a:r>
          <a:endParaRPr lang="en-US" sz="14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0.12037</cdr:x>
      <cdr:y>0.40407</cdr:y>
    </cdr:from>
    <cdr:to>
      <cdr:x>0.25</cdr:x>
      <cdr:y>0.45458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0600" y="1828800"/>
          <a:ext cx="1066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CL" sz="1400" dirty="0"/>
            <a:t>consumo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0.53704</cdr:x>
      <cdr:y>0.11785</cdr:y>
    </cdr:from>
    <cdr:to>
      <cdr:x>0.72222</cdr:x>
      <cdr:y>0.18519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419600" y="533400"/>
          <a:ext cx="1523957" cy="304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CL" sz="1400" dirty="0"/>
            <a:t>Ingreso laboral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0.75926</cdr:x>
      <cdr:y>0.43774</cdr:y>
    </cdr:from>
    <cdr:to>
      <cdr:x>0.7963</cdr:x>
      <cdr:y>0.65661</cdr:y>
    </cdr:to>
    <cdr:sp macro="" textlink="">
      <cdr:nvSpPr>
        <cdr:cNvPr id="4" name="Up-Down Arrow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248400" y="1981200"/>
          <a:ext cx="304800" cy="990600"/>
        </a:xfrm>
        <a:prstGeom xmlns:a="http://schemas.openxmlformats.org/drawingml/2006/main" prst="upDownArrow">
          <a:avLst>
            <a:gd name="adj1" fmla="val 50000"/>
            <a:gd name="adj2" fmla="val 54542"/>
          </a:avLst>
        </a:prstGeom>
        <a:solidFill xmlns:a="http://schemas.openxmlformats.org/drawingml/2006/main">
          <a:srgbClr val="CC0000"/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  <a:effectLst xmlns:a="http://schemas.openxmlformats.org/drawingml/2006/main">
          <a:outerShdw dist="23000" dir="5400000" rotWithShape="0">
            <a:srgbClr val="808080">
              <a:alpha val="34998"/>
            </a:srgbClr>
          </a:outerShdw>
        </a:effectLst>
      </cdr:spPr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 defTabSz="457200">
            <a:defRPr/>
          </a:pPr>
          <a:endParaRPr lang="es-CL">
            <a:solidFill>
              <a:srgbClr val="FFFFFF"/>
            </a:solidFill>
            <a:latin typeface="Calibri" charset="0"/>
            <a:cs typeface="ＭＳ Ｐゴシック" charset="-128"/>
          </a:endParaRPr>
        </a:p>
      </cdr:txBody>
    </cdr:sp>
  </cdr:relSizeAnchor>
  <cdr:relSizeAnchor xmlns:cdr="http://schemas.openxmlformats.org/drawingml/2006/chartDrawing">
    <cdr:from>
      <cdr:x>0.2037</cdr:x>
      <cdr:y>0.53876</cdr:y>
    </cdr:from>
    <cdr:to>
      <cdr:x>0.24074</cdr:x>
      <cdr:y>0.75763</cdr:y>
    </cdr:to>
    <cdr:sp macro="" textlink="">
      <cdr:nvSpPr>
        <cdr:cNvPr id="5" name="Up-Down Arrow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76400" y="2438400"/>
          <a:ext cx="304800" cy="990600"/>
        </a:xfrm>
        <a:prstGeom xmlns:a="http://schemas.openxmlformats.org/drawingml/2006/main" prst="upDownArrow">
          <a:avLst>
            <a:gd name="adj1" fmla="val 50000"/>
            <a:gd name="adj2" fmla="val 54542"/>
          </a:avLst>
        </a:prstGeom>
        <a:solidFill xmlns:a="http://schemas.openxmlformats.org/drawingml/2006/main">
          <a:srgbClr val="CC0000"/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  <a:effectLst xmlns:a="http://schemas.openxmlformats.org/drawingml/2006/main">
          <a:outerShdw dist="23000" dir="5400000" rotWithShape="0">
            <a:srgbClr val="808080">
              <a:alpha val="34998"/>
            </a:srgbClr>
          </a:outerShdw>
        </a:effectLst>
      </cdr:spPr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 defTabSz="457200">
            <a:defRPr/>
          </a:pPr>
          <a:endParaRPr lang="es-CL">
            <a:solidFill>
              <a:srgbClr val="FFFFFF"/>
            </a:solidFill>
            <a:latin typeface="Calibri" charset="0"/>
            <a:cs typeface="ＭＳ Ｐゴシック" charset="-128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0.12037</cdr:x>
      <cdr:y>0.40407</cdr:y>
    </cdr:from>
    <cdr:to>
      <cdr:x>0.25</cdr:x>
      <cdr:y>0.45458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0600" y="1828800"/>
          <a:ext cx="1066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CL" sz="1400" dirty="0"/>
            <a:t>consumo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0.53704</cdr:x>
      <cdr:y>0.11785</cdr:y>
    </cdr:from>
    <cdr:to>
      <cdr:x>0.72222</cdr:x>
      <cdr:y>0.18519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419600" y="533400"/>
          <a:ext cx="1523957" cy="304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CL" sz="1400" dirty="0"/>
            <a:t>Ingreso laboral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0.75926</cdr:x>
      <cdr:y>0.43774</cdr:y>
    </cdr:from>
    <cdr:to>
      <cdr:x>0.7963</cdr:x>
      <cdr:y>0.65661</cdr:y>
    </cdr:to>
    <cdr:sp macro="" textlink="">
      <cdr:nvSpPr>
        <cdr:cNvPr id="4" name="Up-Down Arrow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248400" y="1981200"/>
          <a:ext cx="304800" cy="990600"/>
        </a:xfrm>
        <a:prstGeom xmlns:a="http://schemas.openxmlformats.org/drawingml/2006/main" prst="upDownArrow">
          <a:avLst>
            <a:gd name="adj1" fmla="val 50000"/>
            <a:gd name="adj2" fmla="val 54542"/>
          </a:avLst>
        </a:prstGeom>
        <a:solidFill xmlns:a="http://schemas.openxmlformats.org/drawingml/2006/main">
          <a:srgbClr val="CC0000"/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  <a:effectLst xmlns:a="http://schemas.openxmlformats.org/drawingml/2006/main">
          <a:outerShdw dist="23000" dir="5400000" rotWithShape="0">
            <a:srgbClr val="808080">
              <a:alpha val="34998"/>
            </a:srgbClr>
          </a:outerShdw>
        </a:effectLst>
      </cdr:spPr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 defTabSz="457200">
            <a:defRPr/>
          </a:pPr>
          <a:endParaRPr lang="es-CL">
            <a:solidFill>
              <a:srgbClr val="FFFFFF"/>
            </a:solidFill>
            <a:latin typeface="Calibri" charset="0"/>
            <a:cs typeface="ＭＳ Ｐゴシック" charset="-128"/>
          </a:endParaRPr>
        </a:p>
      </cdr:txBody>
    </cdr:sp>
  </cdr:relSizeAnchor>
  <cdr:relSizeAnchor xmlns:cdr="http://schemas.openxmlformats.org/drawingml/2006/chartDrawing">
    <cdr:from>
      <cdr:x>0.2037</cdr:x>
      <cdr:y>0.53876</cdr:y>
    </cdr:from>
    <cdr:to>
      <cdr:x>0.24074</cdr:x>
      <cdr:y>0.75763</cdr:y>
    </cdr:to>
    <cdr:sp macro="" textlink="">
      <cdr:nvSpPr>
        <cdr:cNvPr id="5" name="Up-Down Arrow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76400" y="2438400"/>
          <a:ext cx="304800" cy="990600"/>
        </a:xfrm>
        <a:prstGeom xmlns:a="http://schemas.openxmlformats.org/drawingml/2006/main" prst="upDownArrow">
          <a:avLst>
            <a:gd name="adj1" fmla="val 50000"/>
            <a:gd name="adj2" fmla="val 54542"/>
          </a:avLst>
        </a:prstGeom>
        <a:solidFill xmlns:a="http://schemas.openxmlformats.org/drawingml/2006/main">
          <a:srgbClr val="CC0000"/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  <a:effectLst xmlns:a="http://schemas.openxmlformats.org/drawingml/2006/main">
          <a:outerShdw dist="23000" dir="5400000" rotWithShape="0">
            <a:srgbClr val="808080">
              <a:alpha val="34998"/>
            </a:srgbClr>
          </a:outerShdw>
        </a:effectLst>
      </cdr:spPr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 defTabSz="457200">
            <a:defRPr/>
          </a:pPr>
          <a:endParaRPr lang="es-CL">
            <a:solidFill>
              <a:srgbClr val="FFFFFF"/>
            </a:solidFill>
            <a:latin typeface="Calibri" charset="0"/>
            <a:cs typeface="ＭＳ Ｐゴシック" charset="-128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0.12037</cdr:x>
      <cdr:y>0.40407</cdr:y>
    </cdr:from>
    <cdr:to>
      <cdr:x>0.25</cdr:x>
      <cdr:y>0.45458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0600" y="1828800"/>
          <a:ext cx="1066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CL" sz="1400" dirty="0"/>
            <a:t>consumo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0.53704</cdr:x>
      <cdr:y>0.11785</cdr:y>
    </cdr:from>
    <cdr:to>
      <cdr:x>0.72222</cdr:x>
      <cdr:y>0.18519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419600" y="533400"/>
          <a:ext cx="1523957" cy="304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CL" sz="1400" dirty="0"/>
            <a:t>Ingreso laboral</a:t>
          </a:r>
          <a:endParaRPr lang="en-US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BFE2A6-812F-410E-A121-2E5E637798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FF63D7-8109-41C5-8D32-0F41CF3CD8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Celade</a:t>
            </a:r>
            <a:r>
              <a:rPr lang="en-US" dirty="0"/>
              <a:t>, rev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286474-0A73-4E91-914B-51A928D714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4322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7"/>
          <p:cNvSpPr txBox="1">
            <a:spLocks noGrp="1" noChangeArrowheads="1"/>
          </p:cNvSpPr>
          <p:nvPr/>
        </p:nvSpPr>
        <p:spPr bwMode="auto">
          <a:xfrm>
            <a:off x="3970342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57" tIns="46581" rIns="93157" bIns="46581" anchor="b"/>
          <a:lstStyle/>
          <a:p>
            <a:pPr marL="0" marR="0" lvl="0" indent="0" algn="r" defTabSz="93165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6F292AB-D304-47CB-B51F-C2A2763CCC9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3165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68675" name="Rectangle 7"/>
          <p:cNvSpPr txBox="1">
            <a:spLocks noGrp="1" noChangeArrowheads="1"/>
          </p:cNvSpPr>
          <p:nvPr/>
        </p:nvSpPr>
        <p:spPr bwMode="auto">
          <a:xfrm>
            <a:off x="3971929" y="8831267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57" tIns="46581" rIns="93157" bIns="46581" anchor="b"/>
          <a:lstStyle/>
          <a:p>
            <a:pPr marL="0" marR="0" lvl="0" indent="0" algn="r" defTabSz="93165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6B3021-4A35-4D00-ACA0-9233299706D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165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68676" name="Rectangle 7"/>
          <p:cNvSpPr txBox="1">
            <a:spLocks noGrp="1" noChangeArrowheads="1"/>
          </p:cNvSpPr>
          <p:nvPr/>
        </p:nvSpPr>
        <p:spPr bwMode="auto">
          <a:xfrm>
            <a:off x="3970342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57" tIns="46581" rIns="93157" bIns="46581" anchor="b"/>
          <a:lstStyle/>
          <a:p>
            <a:pPr marL="0" marR="0" lvl="0" indent="0" algn="r" defTabSz="93165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24CB21-D92E-4D1F-8C9D-8DD8B773699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3165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686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8678" name="Notes Placeholder 2"/>
          <p:cNvSpPr>
            <a:spLocks noGrp="1"/>
          </p:cNvSpPr>
          <p:nvPr>
            <p:ph type="body" idx="1"/>
          </p:nvPr>
        </p:nvSpPr>
        <p:spPr>
          <a:xfrm>
            <a:off x="935042" y="4416425"/>
            <a:ext cx="5140325" cy="418306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err="1"/>
              <a:t>Celade</a:t>
            </a:r>
            <a:r>
              <a:rPr lang="en-US" dirty="0"/>
              <a:t>, rev 2014</a:t>
            </a:r>
          </a:p>
        </p:txBody>
      </p:sp>
      <p:sp>
        <p:nvSpPr>
          <p:cNvPr id="668679" name="Slide Number Placeholder 3"/>
          <p:cNvSpPr txBox="1">
            <a:spLocks noGrp="1"/>
          </p:cNvSpPr>
          <p:nvPr/>
        </p:nvSpPr>
        <p:spPr bwMode="auto">
          <a:xfrm>
            <a:off x="3970342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57" tIns="46581" rIns="93157" bIns="46581" anchor="b"/>
          <a:lstStyle/>
          <a:p>
            <a:pPr marL="0" marR="0" lvl="0" indent="0" algn="r" defTabSz="93165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D1AC01-4048-4A2B-B4C6-68CC5D82FB4A}" type="slidenum">
              <a:rPr kumimoji="0" lang="es-DO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3165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DO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9116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E83CE-3AC3-4303-B9FE-BAEE01E6AE2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97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9F196-9D70-4BCD-975B-50D1D65100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74D45-7691-4DBD-9517-39195FAC5B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5CD0D-AC47-444A-8909-8036E086C2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361D3-DA0B-40DA-995E-D3DCDA2969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0D355-AF8E-4939-B30B-4366E5D80C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EFC67-4873-43B2-9E07-3D830F69F3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35B38-FA8A-4A0A-8955-EE5155D5EB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82D9C-35B4-401C-96E9-54D71C5A65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87FA4-5D6F-4645-9DA3-A38D4D69B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43D92-BD87-4038-9A91-823EC275CE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40454-02B3-4DCB-9510-4325FB05ED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26AB9-74C9-4E3C-B9C5-5FA681F47C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468B1-F3CB-48FE-9ADE-3AF794303F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326E5-F535-4958-BB1F-DBDA460493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38830-87D4-42A9-9F37-59DE9F8269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805A4-1E2F-4CAE-B319-E4D03D8B9E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11F98-4391-4851-AF58-799F15316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4C82F-EA94-49A0-BF12-2047242E9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94D7-6B8B-4B12-9C80-837B79D453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E208D-D901-47BE-AD2E-6B32613F7E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92172-A2A8-4B82-979B-D2FB7A46A3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789F5-41F0-458E-9A93-7B82F3325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EFC5BE-FFC1-458D-A8DA-465904B98215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2D7FA5-4870-4352-9A67-0C52C7EF7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43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50845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EFC5BE-FFC1-458D-A8DA-465904B98215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2D7FA5-4870-4352-9A67-0C52C7EF7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120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EFC5BE-FFC1-458D-A8DA-465904B98215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2D7FA5-4870-4352-9A67-0C52C7EF7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686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EFC5BE-FFC1-458D-A8DA-465904B98215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2D7FA5-4870-4352-9A67-0C52C7EF7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863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EFC5BE-FFC1-458D-A8DA-465904B98215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2D7FA5-4870-4352-9A67-0C52C7EF7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0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EFC5BE-FFC1-458D-A8DA-465904B98215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2D7FA5-4870-4352-9A67-0C52C7EF7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425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EFC5BE-FFC1-458D-A8DA-465904B98215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2D7FA5-4870-4352-9A67-0C52C7EF7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610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EFC5BE-FFC1-458D-A8DA-465904B98215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2D7FA5-4870-4352-9A67-0C52C7EF7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095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EFC5BE-FFC1-458D-A8DA-465904B98215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2D7FA5-4870-4352-9A67-0C52C7EF7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035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EFC5BE-FFC1-458D-A8DA-465904B98215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2D7FA5-4870-4352-9A67-0C52C7EF7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718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EFC5BE-FFC1-458D-A8DA-465904B98215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2D7FA5-4870-4352-9A67-0C52C7EF7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7029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7607294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06249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43966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779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06147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72244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10408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80114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38333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307088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838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02-1 generic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3810"/>
            <a:ext cx="9144000" cy="68541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43627E-AFCC-4989-92AE-A8A36C0828A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6338" name="Picture 18" descr="02-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50925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29ABD3-05A8-497D-8229-BB1463AA023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3982" name="Picture 14" descr="02-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F9CA36C-B8DC-4990-B598-BAA7ED22EFA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89516"/>
            <a:ext cx="9144000" cy="36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6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 descr="interior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8425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026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fontAlgn="base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fontAlgn="base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taccounts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276600" y="685800"/>
            <a:ext cx="5791200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es-ES" sz="2400" dirty="0">
                <a:solidFill>
                  <a:srgbClr val="002060"/>
                </a:solidFill>
              </a:rPr>
              <a:t>Notas acerca del proyecto</a:t>
            </a:r>
          </a:p>
          <a:p>
            <a:pPr algn="ctr">
              <a:spcAft>
                <a:spcPts val="1200"/>
              </a:spcAft>
            </a:pPr>
            <a:r>
              <a:rPr lang="es-ES" sz="2400" i="1" dirty="0">
                <a:solidFill>
                  <a:srgbClr val="002060"/>
                </a:solidFill>
              </a:rPr>
              <a:t>Transición demográfica: oportunidades y desafíos para alcanzar los ODS en </a:t>
            </a:r>
            <a:r>
              <a:rPr lang="es-CL" sz="2400" i="1" dirty="0">
                <a:solidFill>
                  <a:srgbClr val="002060"/>
                </a:solidFill>
              </a:rPr>
              <a:t>América Latina y el Caribe</a:t>
            </a:r>
            <a:endParaRPr lang="es-CL" sz="800" i="1" dirty="0">
              <a:solidFill>
                <a:srgbClr val="002060"/>
              </a:solidFill>
            </a:endParaRPr>
          </a:p>
          <a:p>
            <a:pPr algn="ctr">
              <a:spcAft>
                <a:spcPts val="1200"/>
              </a:spcAft>
            </a:pPr>
            <a:endParaRPr lang="es-CL" sz="800" i="1" dirty="0">
              <a:solidFill>
                <a:schemeClr val="bg1"/>
              </a:solidFill>
            </a:endParaRPr>
          </a:p>
          <a:p>
            <a:pPr algn="ctr"/>
            <a:r>
              <a:rPr lang="es-CL" sz="1600" dirty="0">
                <a:solidFill>
                  <a:schemeClr val="bg1"/>
                </a:solidFill>
              </a:rPr>
              <a:t>Taller Cuentas Nacionales de Transferencia-</a:t>
            </a:r>
          </a:p>
          <a:p>
            <a:pPr algn="ctr">
              <a:spcAft>
                <a:spcPts val="600"/>
              </a:spcAft>
            </a:pPr>
            <a:r>
              <a:rPr lang="es-CL" sz="1600" dirty="0">
                <a:solidFill>
                  <a:schemeClr val="bg1"/>
                </a:solidFill>
              </a:rPr>
              <a:t>Transición demográfica: oportunidades y desafíos </a:t>
            </a:r>
          </a:p>
          <a:p>
            <a:pPr algn="ctr"/>
            <a:r>
              <a:rPr lang="es-CL" sz="1400" dirty="0">
                <a:solidFill>
                  <a:schemeClr val="bg1"/>
                </a:solidFill>
              </a:rPr>
              <a:t>Buenos Aires, 20 de mayo de 2019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953000" y="5334000"/>
            <a:ext cx="4038600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SzPct val="70000"/>
              <a:buFont typeface="Wingdings" pitchFamily="2" charset="2"/>
              <a:buNone/>
            </a:pPr>
            <a:r>
              <a:rPr lang="es-ES" sz="2000" b="1" dirty="0">
                <a:solidFill>
                  <a:schemeClr val="bg1"/>
                </a:solidFill>
              </a:rPr>
              <a:t>Paulo M. </a:t>
            </a:r>
            <a:r>
              <a:rPr lang="es-ES" sz="2000" b="1" dirty="0" err="1">
                <a:solidFill>
                  <a:schemeClr val="bg1"/>
                </a:solidFill>
              </a:rPr>
              <a:t>Saad</a:t>
            </a:r>
            <a:endParaRPr lang="es-ES" sz="2000" b="1" dirty="0">
              <a:solidFill>
                <a:schemeClr val="bg1"/>
              </a:solidFill>
            </a:endParaRPr>
          </a:p>
          <a:p>
            <a:pPr eaLnBrk="0" hangingPunct="0">
              <a:lnSpc>
                <a:spcPct val="150000"/>
              </a:lnSpc>
              <a:spcBef>
                <a:spcPct val="20000"/>
              </a:spcBef>
              <a:buSzPct val="70000"/>
              <a:buFont typeface="Wingdings" pitchFamily="2" charset="2"/>
              <a:buNone/>
            </a:pPr>
            <a:r>
              <a:rPr lang="es-ES" sz="1600" dirty="0">
                <a:solidFill>
                  <a:schemeClr val="bg1"/>
                </a:solidFill>
              </a:rPr>
              <a:t>Director, CELADE-División de Población</a:t>
            </a:r>
          </a:p>
          <a:p>
            <a:pPr eaLnBrk="0" hangingPunct="0">
              <a:spcBef>
                <a:spcPct val="20000"/>
              </a:spcBef>
              <a:buSzPct val="70000"/>
              <a:buFont typeface="Wingdings" pitchFamily="2" charset="2"/>
              <a:buNone/>
            </a:pPr>
            <a:r>
              <a:rPr lang="es-ES" sz="1200" dirty="0">
                <a:solidFill>
                  <a:schemeClr val="bg1"/>
                </a:solidFill>
              </a:rPr>
              <a:t>Comisión Económica para América Latina y el Caribe</a:t>
            </a:r>
            <a:endParaRPr lang="es-E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/>
          <a:lstStyle/>
          <a:p>
            <a:r>
              <a:rPr lang="es-ES" sz="3200" dirty="0">
                <a:solidFill>
                  <a:srgbClr val="002060"/>
                </a:solidFill>
              </a:rPr>
              <a:t>Fuertes implicaciones económicas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463550" indent="-298450">
              <a:spcBef>
                <a:spcPts val="600"/>
              </a:spcBef>
              <a:spcAft>
                <a:spcPts val="1800"/>
              </a:spcAft>
            </a:pPr>
            <a:r>
              <a:rPr lang="es-ES" sz="2000" dirty="0"/>
              <a:t>Prácticamente todas las actividades económicas varían significativamente según la edad (consumo, participación laboral, ahorro, uso de servicios de salud, educación, etc.)</a:t>
            </a:r>
          </a:p>
          <a:p>
            <a:pPr marL="463550" indent="-298450">
              <a:spcBef>
                <a:spcPts val="600"/>
              </a:spcBef>
              <a:spcAft>
                <a:spcPts val="600"/>
              </a:spcAft>
            </a:pPr>
            <a:r>
              <a:rPr lang="es-ES" sz="2000" dirty="0"/>
              <a:t>Por lo tanto, los cambios en la estructura etaria de población pueden tener impactos importantes: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1800" dirty="0"/>
              <a:t>en el crecimiento económico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1800" dirty="0"/>
              <a:t>en la sostenibilidad de los sistemas de apoyo (</a:t>
            </a:r>
            <a:r>
              <a:rPr lang="es-CL" sz="1800" dirty="0"/>
              <a:t>público, privado)</a:t>
            </a:r>
            <a:r>
              <a:rPr lang="es-ES" sz="1800" dirty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1800" dirty="0"/>
              <a:t>en la desigualdad dentro y entre generaciones </a:t>
            </a:r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676400" y="3352800"/>
            <a:ext cx="59436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7239000" cy="990600"/>
          </a:xfrm>
          <a:noFill/>
          <a:ln/>
        </p:spPr>
        <p:txBody>
          <a:bodyPr/>
          <a:lstStyle/>
          <a:p>
            <a:r>
              <a:rPr lang="es-CL" sz="2800" dirty="0">
                <a:solidFill>
                  <a:srgbClr val="002060"/>
                </a:solidFill>
              </a:rPr>
              <a:t>Oportunidades y desafíos en la transición demográfica</a:t>
            </a:r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447800" y="1600200"/>
            <a:ext cx="7239000" cy="46482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</a:pPr>
            <a:r>
              <a:rPr lang="es-CL" sz="2400" dirty="0"/>
              <a:t>Bono demográfico:</a:t>
            </a:r>
            <a:r>
              <a:rPr lang="es-CL" sz="2400" dirty="0">
                <a:solidFill>
                  <a:schemeClr val="accent6"/>
                </a:solidFill>
              </a:rPr>
              <a:t> </a:t>
            </a:r>
            <a:r>
              <a:rPr lang="es-CL" sz="2400" b="1" dirty="0">
                <a:solidFill>
                  <a:srgbClr val="00B050"/>
                </a:solidFill>
              </a:rPr>
              <a:t>oportunidades</a:t>
            </a:r>
            <a:endParaRPr lang="es-CL" sz="2400" b="1" dirty="0"/>
          </a:p>
          <a:p>
            <a:pPr>
              <a:buClr>
                <a:srgbClr val="C00000"/>
              </a:buClr>
            </a:pPr>
            <a:endParaRPr lang="es-CL" sz="800" dirty="0"/>
          </a:p>
          <a:p>
            <a:pPr lvl="1">
              <a:spcBef>
                <a:spcPts val="0"/>
              </a:spcBef>
            </a:pPr>
            <a:r>
              <a:rPr lang="es-CL" sz="1800" dirty="0"/>
              <a:t>Aumento relativo en la población en edades potencialmente activas (mejora la relación de dependencia)</a:t>
            </a:r>
          </a:p>
          <a:p>
            <a:pPr lvl="1">
              <a:spcBef>
                <a:spcPts val="0"/>
              </a:spcBef>
            </a:pPr>
            <a:endParaRPr lang="es-CL" sz="800" dirty="0"/>
          </a:p>
          <a:p>
            <a:pPr lvl="1">
              <a:spcBef>
                <a:spcPts val="0"/>
              </a:spcBef>
            </a:pPr>
            <a:r>
              <a:rPr lang="es-CL" sz="1800" dirty="0"/>
              <a:t>Prácticamente todos los países de la región se encuentran en este periodo</a:t>
            </a:r>
            <a:r>
              <a:rPr lang="es-CL" sz="2000" dirty="0"/>
              <a:t> </a:t>
            </a:r>
            <a:endParaRPr lang="en-US" sz="2000" dirty="0"/>
          </a:p>
          <a:p>
            <a:pPr>
              <a:buClr>
                <a:srgbClr val="C00000"/>
              </a:buClr>
              <a:buNone/>
            </a:pPr>
            <a:r>
              <a:rPr lang="es-CL" sz="800" dirty="0"/>
              <a:t> </a:t>
            </a:r>
            <a:endParaRPr lang="en-US" sz="800" dirty="0"/>
          </a:p>
          <a:p>
            <a:pPr>
              <a:spcBef>
                <a:spcPts val="0"/>
              </a:spcBef>
            </a:pPr>
            <a:r>
              <a:rPr lang="es-CL" sz="2400" dirty="0"/>
              <a:t>Envejecimiento poblacional:</a:t>
            </a:r>
            <a:r>
              <a:rPr lang="es-CL" sz="2400" dirty="0">
                <a:solidFill>
                  <a:schemeClr val="accent2"/>
                </a:solidFill>
              </a:rPr>
              <a:t> </a:t>
            </a:r>
            <a:r>
              <a:rPr lang="es-CL" sz="2400" b="1" dirty="0">
                <a:solidFill>
                  <a:srgbClr val="FF0000"/>
                </a:solidFill>
              </a:rPr>
              <a:t>desafíos</a:t>
            </a:r>
            <a:endParaRPr lang="en-US" sz="2400" b="1" dirty="0"/>
          </a:p>
          <a:p>
            <a:pPr>
              <a:buClr>
                <a:srgbClr val="C00000"/>
              </a:buClr>
              <a:buNone/>
            </a:pPr>
            <a:endParaRPr lang="en-US" sz="800" dirty="0"/>
          </a:p>
          <a:p>
            <a:pPr lvl="1">
              <a:spcBef>
                <a:spcPts val="0"/>
              </a:spcBef>
            </a:pPr>
            <a:r>
              <a:rPr lang="es-CL" sz="1800" dirty="0"/>
              <a:t>Aumento relativo en la población en edades potencialmente dependientes (deterioro en la relación de dependencia)</a:t>
            </a:r>
          </a:p>
          <a:p>
            <a:pPr lvl="1">
              <a:spcBef>
                <a:spcPts val="0"/>
              </a:spcBef>
            </a:pPr>
            <a:endParaRPr lang="es-CL" sz="800" dirty="0"/>
          </a:p>
          <a:p>
            <a:pPr lvl="1">
              <a:spcBef>
                <a:spcPts val="0"/>
              </a:spcBef>
            </a:pPr>
            <a:r>
              <a:rPr lang="es-CL" sz="1800" dirty="0"/>
              <a:t>Fuertes presiones fiscales para sostener sistemas  de pensión, salud y cuidados.</a:t>
            </a:r>
            <a:endParaRPr lang="en-US" sz="1800" dirty="0"/>
          </a:p>
          <a:p>
            <a:pPr lvl="3">
              <a:buClr>
                <a:srgbClr val="CC0000"/>
              </a:buClr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77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620000" cy="914400"/>
          </a:xfrm>
        </p:spPr>
        <p:txBody>
          <a:bodyPr/>
          <a:lstStyle/>
          <a:p>
            <a:pPr algn="ctr"/>
            <a:r>
              <a:rPr lang="es-CL" sz="3600" dirty="0">
                <a:solidFill>
                  <a:srgbClr val="002060"/>
                </a:solidFill>
              </a:rPr>
              <a:t>Economía generacional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465138" indent="-300038">
              <a:spcBef>
                <a:spcPts val="600"/>
              </a:spcBef>
              <a:spcAft>
                <a:spcPts val="1200"/>
              </a:spcAft>
            </a:pPr>
            <a:r>
              <a:rPr lang="es-CL" sz="2400" dirty="0"/>
              <a:t>Enfoque que permite observar los indicadores económicos desde una </a:t>
            </a:r>
            <a:r>
              <a:rPr lang="es-CL" sz="2400" b="1" dirty="0">
                <a:solidFill>
                  <a:schemeClr val="accent2"/>
                </a:solidFill>
              </a:rPr>
              <a:t>mirada etaria</a:t>
            </a:r>
            <a:r>
              <a:rPr lang="es-CL" sz="2800" dirty="0"/>
              <a:t> </a:t>
            </a:r>
          </a:p>
          <a:p>
            <a:pPr marL="865188" lvl="1" indent="-300038">
              <a:spcAft>
                <a:spcPts val="2400"/>
              </a:spcAft>
            </a:pPr>
            <a:r>
              <a:rPr lang="es-CL" sz="1800" dirty="0"/>
              <a:t>particularmente importante en un contexto en que la estructura por edades de la población cambia rápidamente</a:t>
            </a:r>
          </a:p>
          <a:p>
            <a:pPr marL="465138" indent="-300038">
              <a:spcAft>
                <a:spcPts val="1800"/>
              </a:spcAft>
            </a:pPr>
            <a:r>
              <a:rPr lang="es-CL" sz="2400" b="1" dirty="0">
                <a:solidFill>
                  <a:schemeClr val="accent2"/>
                </a:solidFill>
              </a:rPr>
              <a:t>Conceptos básicos:</a:t>
            </a:r>
          </a:p>
          <a:p>
            <a:pPr marL="865188" lvl="1" indent="-300038">
              <a:spcAft>
                <a:spcPts val="1800"/>
              </a:spcAft>
            </a:pPr>
            <a:r>
              <a:rPr lang="es-CL" sz="1800" dirty="0"/>
              <a:t>Ciclo de vida económico</a:t>
            </a:r>
          </a:p>
          <a:p>
            <a:pPr marL="865188" lvl="1" indent="-300038">
              <a:spcAft>
                <a:spcPts val="1800"/>
              </a:spcAft>
            </a:pPr>
            <a:r>
              <a:rPr lang="es-CL" sz="1800" dirty="0"/>
              <a:t>Transferencias </a:t>
            </a:r>
            <a:r>
              <a:rPr lang="es-CL" sz="1800" dirty="0" err="1"/>
              <a:t>intergeneracionales</a:t>
            </a:r>
            <a:endParaRPr lang="es-CL" sz="18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990600"/>
          </a:xfrm>
        </p:spPr>
        <p:txBody>
          <a:bodyPr/>
          <a:lstStyle/>
          <a:p>
            <a:pPr algn="ctr"/>
            <a:r>
              <a:rPr lang="es-CL" sz="2800" dirty="0">
                <a:solidFill>
                  <a:srgbClr val="002060"/>
                </a:solidFill>
              </a:rPr>
              <a:t>El Ciclo de vida económico</a:t>
            </a:r>
            <a:br>
              <a:rPr lang="es-CL" sz="2000" dirty="0">
                <a:solidFill>
                  <a:srgbClr val="002060"/>
                </a:solidFill>
              </a:rPr>
            </a:br>
            <a:r>
              <a:rPr lang="es-CL" sz="2000" dirty="0">
                <a:solidFill>
                  <a:schemeClr val="accent2"/>
                </a:solidFill>
              </a:rPr>
              <a:t>Consumo e ingreso laboral per cápita por edad</a:t>
            </a:r>
            <a:br>
              <a:rPr lang="es-CL" dirty="0">
                <a:solidFill>
                  <a:schemeClr val="accent2"/>
                </a:solidFill>
              </a:rPr>
            </a:br>
            <a:r>
              <a:rPr lang="es-CL" sz="1600" dirty="0">
                <a:solidFill>
                  <a:schemeClr val="accent2"/>
                </a:solidFill>
              </a:rPr>
              <a:t>(promedio de 8 países de la red CNT)</a:t>
            </a:r>
            <a:endParaRPr lang="en-US" sz="1600" dirty="0">
              <a:solidFill>
                <a:schemeClr val="accent2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66800" y="1600200"/>
          <a:ext cx="762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620000" cy="838200"/>
          </a:xfrm>
        </p:spPr>
        <p:txBody>
          <a:bodyPr/>
          <a:lstStyle/>
          <a:p>
            <a:pPr algn="ctr"/>
            <a:r>
              <a:rPr lang="es-CL" sz="2800" dirty="0">
                <a:solidFill>
                  <a:srgbClr val="002060"/>
                </a:solidFill>
              </a:rPr>
              <a:t>Dos periodos de dependencia económica:</a:t>
            </a:r>
            <a:br>
              <a:rPr lang="es-CL" sz="3600" dirty="0">
                <a:solidFill>
                  <a:srgbClr val="002060"/>
                </a:solidFill>
              </a:rPr>
            </a:br>
            <a:r>
              <a:rPr lang="es-CL" sz="2000" dirty="0">
                <a:solidFill>
                  <a:srgbClr val="002060"/>
                </a:solidFill>
              </a:rPr>
              <a:t>Los niños y jóvenes hasta </a:t>
            </a:r>
            <a:r>
              <a:rPr lang="es-CL" sz="2000" dirty="0">
                <a:solidFill>
                  <a:srgbClr val="FF0000"/>
                </a:solidFill>
              </a:rPr>
              <a:t>26</a:t>
            </a:r>
            <a:r>
              <a:rPr lang="es-CL" sz="2000" dirty="0">
                <a:solidFill>
                  <a:srgbClr val="002060"/>
                </a:solidFill>
              </a:rPr>
              <a:t> años y adultos mayores de </a:t>
            </a:r>
            <a:r>
              <a:rPr lang="es-CL" sz="2000" dirty="0">
                <a:solidFill>
                  <a:srgbClr val="FF0000"/>
                </a:solidFill>
              </a:rPr>
              <a:t>56</a:t>
            </a:r>
            <a:r>
              <a:rPr lang="es-CL" sz="2000" dirty="0">
                <a:solidFill>
                  <a:srgbClr val="002060"/>
                </a:solidFill>
              </a:rPr>
              <a:t> años consumen más de lo que producen con su propio trabajo</a:t>
            </a:r>
            <a:endParaRPr lang="en-US" sz="2000" dirty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66800" y="1600200"/>
          <a:ext cx="762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581400" y="3429000"/>
            <a:ext cx="0" cy="228600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15000" y="3200400"/>
            <a:ext cx="0" cy="251460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29000" y="5791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>
                <a:solidFill>
                  <a:srgbClr val="FF0000"/>
                </a:solidFill>
              </a:rPr>
              <a:t>26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86400" y="5791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>
                <a:solidFill>
                  <a:srgbClr val="FF0000"/>
                </a:solidFill>
              </a:rPr>
              <a:t>56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620000" cy="838200"/>
          </a:xfrm>
        </p:spPr>
        <p:txBody>
          <a:bodyPr/>
          <a:lstStyle/>
          <a:p>
            <a:pPr algn="ctr"/>
            <a:r>
              <a:rPr lang="es-CL" sz="2800" dirty="0">
                <a:solidFill>
                  <a:srgbClr val="002060"/>
                </a:solidFill>
              </a:rPr>
              <a:t>Un periodo de independencia económica:</a:t>
            </a:r>
            <a:br>
              <a:rPr lang="es-CL" sz="3600" dirty="0">
                <a:solidFill>
                  <a:srgbClr val="002060"/>
                </a:solidFill>
              </a:rPr>
            </a:br>
            <a:r>
              <a:rPr lang="es-CL" sz="2000" dirty="0">
                <a:solidFill>
                  <a:srgbClr val="002060"/>
                </a:solidFill>
              </a:rPr>
              <a:t>Los adultos entre </a:t>
            </a:r>
            <a:r>
              <a:rPr lang="es-CL" sz="2000" dirty="0">
                <a:solidFill>
                  <a:srgbClr val="FF0000"/>
                </a:solidFill>
              </a:rPr>
              <a:t>26</a:t>
            </a:r>
            <a:r>
              <a:rPr lang="es-CL" sz="2000" dirty="0">
                <a:solidFill>
                  <a:srgbClr val="002060"/>
                </a:solidFill>
              </a:rPr>
              <a:t> y </a:t>
            </a:r>
            <a:r>
              <a:rPr lang="es-CL" sz="2000" dirty="0">
                <a:solidFill>
                  <a:srgbClr val="FF0000"/>
                </a:solidFill>
              </a:rPr>
              <a:t>56</a:t>
            </a:r>
            <a:r>
              <a:rPr lang="es-CL" sz="2000" dirty="0">
                <a:solidFill>
                  <a:srgbClr val="002060"/>
                </a:solidFill>
              </a:rPr>
              <a:t> consumen menos de lo que producen con su propio trabajo</a:t>
            </a:r>
            <a:endParaRPr lang="en-US" sz="2000" dirty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66800" y="1600200"/>
          <a:ext cx="762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581400" y="3429000"/>
            <a:ext cx="0" cy="228600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15000" y="3200400"/>
            <a:ext cx="0" cy="251460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29000" y="5791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>
                <a:solidFill>
                  <a:srgbClr val="FF0000"/>
                </a:solidFill>
              </a:rPr>
              <a:t>26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86400" y="5791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>
                <a:solidFill>
                  <a:srgbClr val="FF0000"/>
                </a:solidFill>
              </a:rPr>
              <a:t>56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9" name="Up-Down Arrow 8"/>
          <p:cNvSpPr>
            <a:spLocks noChangeArrowheads="1"/>
          </p:cNvSpPr>
          <p:nvPr/>
        </p:nvSpPr>
        <p:spPr bwMode="auto">
          <a:xfrm>
            <a:off x="4572000" y="2514600"/>
            <a:ext cx="304800" cy="6858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s-CL">
              <a:solidFill>
                <a:srgbClr val="FFFFFF"/>
              </a:solidFill>
              <a:latin typeface="Calibri" charset="0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620000" cy="838200"/>
          </a:xfrm>
        </p:spPr>
        <p:txBody>
          <a:bodyPr/>
          <a:lstStyle/>
          <a:p>
            <a:pPr algn="ctr"/>
            <a:r>
              <a:rPr lang="es-CL" sz="2800" dirty="0">
                <a:solidFill>
                  <a:srgbClr val="002060"/>
                </a:solidFill>
              </a:rPr>
              <a:t>Transferencias </a:t>
            </a:r>
            <a:r>
              <a:rPr lang="es-CL" sz="2800" dirty="0" err="1">
                <a:solidFill>
                  <a:srgbClr val="002060"/>
                </a:solidFill>
              </a:rPr>
              <a:t>intergeneracionales</a:t>
            </a:r>
            <a:r>
              <a:rPr lang="es-CL" sz="2800" dirty="0">
                <a:solidFill>
                  <a:srgbClr val="002060"/>
                </a:solidFill>
              </a:rPr>
              <a:t>:</a:t>
            </a:r>
            <a:br>
              <a:rPr lang="es-CL" sz="2800" dirty="0">
                <a:solidFill>
                  <a:srgbClr val="002060"/>
                </a:solidFill>
              </a:rPr>
            </a:br>
            <a:r>
              <a:rPr lang="es-CL" sz="2800" dirty="0">
                <a:solidFill>
                  <a:srgbClr val="002060"/>
                </a:solidFill>
              </a:rPr>
              <a:t>flujos de recursos entre edades</a:t>
            </a:r>
            <a:endParaRPr lang="en-US" sz="2000" dirty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66800" y="1600200"/>
          <a:ext cx="762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581400" y="3429000"/>
            <a:ext cx="0" cy="228600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15000" y="3200400"/>
            <a:ext cx="0" cy="251460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29000" y="5791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>
                <a:solidFill>
                  <a:srgbClr val="FF0000"/>
                </a:solidFill>
              </a:rPr>
              <a:t>26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86400" y="5791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>
                <a:solidFill>
                  <a:srgbClr val="FF0000"/>
                </a:solidFill>
              </a:rPr>
              <a:t>56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 rot="1446494">
            <a:off x="4848796" y="3208081"/>
            <a:ext cx="2354341" cy="365635"/>
          </a:xfrm>
          <a:prstGeom prst="rightArrow">
            <a:avLst>
              <a:gd name="adj1" fmla="val 50000"/>
              <a:gd name="adj2" fmla="val 49993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s-CL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" name="Right Arrow 12"/>
          <p:cNvSpPr>
            <a:spLocks noChangeArrowheads="1"/>
          </p:cNvSpPr>
          <p:nvPr/>
        </p:nvSpPr>
        <p:spPr bwMode="auto">
          <a:xfrm rot="8616400">
            <a:off x="2214383" y="3474908"/>
            <a:ext cx="2581634" cy="350365"/>
          </a:xfrm>
          <a:prstGeom prst="rightArrow">
            <a:avLst>
              <a:gd name="adj1" fmla="val 50000"/>
              <a:gd name="adj2" fmla="val 50010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s-CL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1115616" y="332656"/>
            <a:ext cx="7313612" cy="1143000"/>
          </a:xfrm>
        </p:spPr>
        <p:txBody>
          <a:bodyPr/>
          <a:lstStyle/>
          <a:p>
            <a:pPr algn="ctr" eaLnBrk="1" hangingPunct="1"/>
            <a:r>
              <a:rPr lang="es-CL" sz="3200" dirty="0">
                <a:solidFill>
                  <a:srgbClr val="002060"/>
                </a:solidFill>
              </a:rPr>
              <a:t>Tres instituciones sociales moderan </a:t>
            </a:r>
            <a:br>
              <a:rPr lang="es-CL" sz="3200" dirty="0">
                <a:solidFill>
                  <a:srgbClr val="002060"/>
                </a:solidFill>
              </a:rPr>
            </a:br>
            <a:r>
              <a:rPr lang="es-CL" sz="3200" dirty="0">
                <a:solidFill>
                  <a:srgbClr val="002060"/>
                </a:solidFill>
              </a:rPr>
              <a:t>estos flujos de recursos entre edades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</p:nvPr>
        </p:nvGraphicFramePr>
        <p:xfrm>
          <a:off x="1066800" y="1676400"/>
          <a:ext cx="8077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Left-Right-Up Arrow 6"/>
          <p:cNvSpPr>
            <a:spLocks noChangeAspect="1"/>
          </p:cNvSpPr>
          <p:nvPr/>
        </p:nvSpPr>
        <p:spPr bwMode="auto">
          <a:xfrm>
            <a:off x="4419600" y="4191000"/>
            <a:ext cx="1235075" cy="1235075"/>
          </a:xfrm>
          <a:custGeom>
            <a:avLst/>
            <a:gdLst>
              <a:gd name="T0" fmla="*/ 617538 w 1235075"/>
              <a:gd name="T1" fmla="*/ 0 h 1235075"/>
              <a:gd name="T2" fmla="*/ 0 w 1235075"/>
              <a:gd name="T3" fmla="*/ 926306 h 1235075"/>
              <a:gd name="T4" fmla="*/ 617538 w 1235075"/>
              <a:gd name="T5" fmla="*/ 1080691 h 1235075"/>
              <a:gd name="T6" fmla="*/ 1235075 w 1235075"/>
              <a:gd name="T7" fmla="*/ 926306 h 1235075"/>
              <a:gd name="T8" fmla="*/ 3 60000 65536"/>
              <a:gd name="T9" fmla="*/ 2 60000 65536"/>
              <a:gd name="T10" fmla="*/ 1 60000 65536"/>
              <a:gd name="T11" fmla="*/ 0 60000 65536"/>
              <a:gd name="T12" fmla="*/ 154384 w 1235075"/>
              <a:gd name="T13" fmla="*/ 771922 h 1235075"/>
              <a:gd name="T14" fmla="*/ 1080691 w 1235075"/>
              <a:gd name="T15" fmla="*/ 1080691 h 12350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35075" h="1235075">
                <a:moveTo>
                  <a:pt x="0" y="926306"/>
                </a:moveTo>
                <a:lnTo>
                  <a:pt x="308769" y="617538"/>
                </a:lnTo>
                <a:lnTo>
                  <a:pt x="308769" y="771922"/>
                </a:lnTo>
                <a:lnTo>
                  <a:pt x="463153" y="771922"/>
                </a:lnTo>
                <a:lnTo>
                  <a:pt x="463153" y="308769"/>
                </a:lnTo>
                <a:lnTo>
                  <a:pt x="308769" y="308769"/>
                </a:lnTo>
                <a:lnTo>
                  <a:pt x="617538" y="0"/>
                </a:lnTo>
                <a:lnTo>
                  <a:pt x="926306" y="308769"/>
                </a:lnTo>
                <a:lnTo>
                  <a:pt x="771922" y="308769"/>
                </a:lnTo>
                <a:lnTo>
                  <a:pt x="771922" y="771922"/>
                </a:lnTo>
                <a:lnTo>
                  <a:pt x="926306" y="771922"/>
                </a:lnTo>
                <a:lnTo>
                  <a:pt x="926306" y="617538"/>
                </a:lnTo>
                <a:lnTo>
                  <a:pt x="1235075" y="926306"/>
                </a:lnTo>
                <a:lnTo>
                  <a:pt x="926306" y="1235075"/>
                </a:lnTo>
                <a:lnTo>
                  <a:pt x="926306" y="1080691"/>
                </a:lnTo>
                <a:lnTo>
                  <a:pt x="308769" y="1080691"/>
                </a:lnTo>
                <a:lnTo>
                  <a:pt x="308769" y="1235075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2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3947295"/>
              </p:ext>
            </p:extLst>
          </p:nvPr>
        </p:nvGraphicFramePr>
        <p:xfrm>
          <a:off x="1642654" y="1706336"/>
          <a:ext cx="6433457" cy="4088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8F35CBBD-CE65-496B-9F8D-1E391CF22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582" y="1063228"/>
            <a:ext cx="8229600" cy="536972"/>
          </a:xfrm>
        </p:spPr>
        <p:txBody>
          <a:bodyPr>
            <a:noAutofit/>
          </a:bodyPr>
          <a:lstStyle/>
          <a:p>
            <a:r>
              <a:rPr lang="es-CL" sz="1800" dirty="0">
                <a:solidFill>
                  <a:srgbClr val="002060"/>
                </a:solidFill>
                <a:cs typeface="Calibri" panose="020F0502020204030204" pitchFamily="34" charset="0"/>
              </a:rPr>
              <a:t>Gran variedad de patrones de ciclo de vida y de edades definidoras da dependencia económica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1197BAE-8E10-454B-9CE5-BA62F4038777}"/>
              </a:ext>
            </a:extLst>
          </p:cNvPr>
          <p:cNvSpPr txBox="1"/>
          <p:nvPr/>
        </p:nvSpPr>
        <p:spPr>
          <a:xfrm>
            <a:off x="2173433" y="5551688"/>
            <a:ext cx="7809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NTA (2018)</a:t>
            </a:r>
          </a:p>
        </p:txBody>
      </p:sp>
    </p:spTree>
    <p:extLst>
      <p:ext uri="{BB962C8B-B14F-4D97-AF65-F5344CB8AC3E}">
        <p14:creationId xmlns:p14="http://schemas.microsoft.com/office/powerpoint/2010/main" val="1815110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4A14157-2316-4616-AA6A-D9E42FEC03FA}"/>
              </a:ext>
            </a:extLst>
          </p:cNvPr>
          <p:cNvGraphicFramePr>
            <a:graphicFrameLocks/>
          </p:cNvGraphicFramePr>
          <p:nvPr/>
        </p:nvGraphicFramePr>
        <p:xfrm>
          <a:off x="1881052" y="1990657"/>
          <a:ext cx="5434148" cy="3477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994158AC-5D26-4D4D-92BA-39F284994FAE}"/>
              </a:ext>
            </a:extLst>
          </p:cNvPr>
          <p:cNvSpPr txBox="1"/>
          <p:nvPr/>
        </p:nvSpPr>
        <p:spPr>
          <a:xfrm>
            <a:off x="1600200" y="5653104"/>
            <a:ext cx="2770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Fuente: Pena, Vides e Rivera (2018)</a:t>
            </a:r>
          </a:p>
        </p:txBody>
      </p:sp>
      <p:sp>
        <p:nvSpPr>
          <p:cNvPr id="6" name="CaixaDeTexto 2">
            <a:extLst>
              <a:ext uri="{FF2B5EF4-FFF2-40B4-BE49-F238E27FC236}">
                <a16:creationId xmlns:a16="http://schemas.microsoft.com/office/drawing/2014/main" id="{FDFA3663-FDA1-467D-B5CF-D1D70EA8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066395"/>
            <a:ext cx="74738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+mn-cs"/>
              </a:rPr>
              <a:t>El Salvador: diferentes patrones de ciclo de vida económico,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+mn-cs"/>
              </a:rPr>
              <a:t>por quintil de renda</a:t>
            </a:r>
          </a:p>
        </p:txBody>
      </p:sp>
    </p:spTree>
    <p:extLst>
      <p:ext uri="{BB962C8B-B14F-4D97-AF65-F5344CB8AC3E}">
        <p14:creationId xmlns:p14="http://schemas.microsoft.com/office/powerpoint/2010/main" val="4182359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/>
          <a:lstStyle/>
          <a:p>
            <a:r>
              <a:rPr lang="es-CL" sz="3600" dirty="0">
                <a:solidFill>
                  <a:srgbClr val="002060"/>
                </a:solidFill>
              </a:rPr>
              <a:t>Consideraciones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463550" indent="-298450">
              <a:spcBef>
                <a:spcPts val="600"/>
              </a:spcBef>
              <a:spcAft>
                <a:spcPts val="600"/>
              </a:spcAft>
            </a:pPr>
            <a:r>
              <a:rPr lang="es-CL" sz="2000" b="1" dirty="0">
                <a:solidFill>
                  <a:schemeClr val="accent2"/>
                </a:solidFill>
              </a:rPr>
              <a:t>Cambios demográficos sin precedentes</a:t>
            </a:r>
            <a:endParaRPr lang="en-US" sz="2000" b="1" dirty="0">
              <a:solidFill>
                <a:schemeClr val="accent2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CL" sz="1600" dirty="0"/>
              <a:t>Transición demográfica: periodo único en la historia, con enormes implicaciones en el mediano y largo plazo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CL" sz="1600" dirty="0"/>
              <a:t>Los impactos económicos, sociales y culturales de estos cambios definirán el siglo 21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es-CL" sz="1600" dirty="0"/>
              <a:t>Es fundamental considerar los cambios demográficos en la planificación para el desarrollo sostenible</a:t>
            </a:r>
            <a:endParaRPr lang="en-US" sz="1600" dirty="0"/>
          </a:p>
          <a:p>
            <a:pPr marL="463550" indent="-298450">
              <a:spcAft>
                <a:spcPts val="1800"/>
              </a:spcAft>
            </a:pPr>
            <a:r>
              <a:rPr lang="es-CL" sz="2000" b="1" dirty="0">
                <a:solidFill>
                  <a:schemeClr val="accent2"/>
                </a:solidFill>
              </a:rPr>
              <a:t>‘Problema’:</a:t>
            </a:r>
            <a:r>
              <a:rPr lang="es-CL" sz="2000" dirty="0"/>
              <a:t> </a:t>
            </a:r>
            <a:r>
              <a:rPr lang="es-CL" sz="1600" dirty="0"/>
              <a:t>Instrumentos tradicionales (datos, metodologías) no permiten captar de manera integral estos impactos</a:t>
            </a:r>
            <a:endParaRPr lang="en-US" sz="1600" dirty="0"/>
          </a:p>
          <a:p>
            <a:pPr marL="463550" indent="-298450"/>
            <a:r>
              <a:rPr lang="es-CL" sz="2000" b="1" dirty="0">
                <a:solidFill>
                  <a:schemeClr val="accent2"/>
                </a:solidFill>
              </a:rPr>
              <a:t>‘Solución’:</a:t>
            </a:r>
            <a:r>
              <a:rPr lang="es-CL" sz="2000" dirty="0"/>
              <a:t> </a:t>
            </a:r>
            <a:r>
              <a:rPr lang="es-CL" sz="1600" dirty="0"/>
              <a:t>Cuentas Nacionales de Transferencias (ámbito de la economía generacional)</a:t>
            </a:r>
            <a:endParaRPr lang="en-US" sz="1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 idx="4294967295"/>
          </p:nvPr>
        </p:nvSpPr>
        <p:spPr>
          <a:xfrm>
            <a:off x="1066800" y="274638"/>
            <a:ext cx="7620000" cy="1325562"/>
          </a:xfrm>
        </p:spPr>
        <p:txBody>
          <a:bodyPr>
            <a:normAutofit fontScale="90000"/>
          </a:bodyPr>
          <a:lstStyle/>
          <a:p>
            <a:r>
              <a:rPr lang="es-CL" sz="2800" dirty="0">
                <a:solidFill>
                  <a:schemeClr val="accent2">
                    <a:lumMod val="75000"/>
                  </a:schemeClr>
                </a:solidFill>
              </a:rPr>
              <a:t>Para medir la economía generacional se utilizan las Cuentas Nacionales de Transferencias (CNT)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66800" y="1600200"/>
            <a:ext cx="7620000" cy="4525963"/>
          </a:xfrm>
        </p:spPr>
        <p:txBody>
          <a:bodyPr>
            <a:normAutofit/>
          </a:bodyPr>
          <a:lstStyle/>
          <a:p>
            <a:pPr marL="465138" indent="-300038" defTabSz="457200">
              <a:spcBef>
                <a:spcPts val="600"/>
              </a:spcBef>
              <a:spcAft>
                <a:spcPts val="1800"/>
              </a:spcAft>
              <a:buSzPct val="120000"/>
              <a:buFont typeface="Arial" pitchFamily="34" charset="0"/>
              <a:buChar char="•"/>
            </a:pPr>
            <a:r>
              <a:rPr lang="es-CL" sz="2000" dirty="0"/>
              <a:t>Sistema contable que mide la actividad económica nacional por </a:t>
            </a:r>
            <a:r>
              <a:rPr lang="es-CL" sz="2000" b="1" dirty="0">
                <a:solidFill>
                  <a:schemeClr val="accent2"/>
                </a:solidFill>
              </a:rPr>
              <a:t>edad</a:t>
            </a:r>
            <a:r>
              <a:rPr lang="es-CL" sz="2000" dirty="0"/>
              <a:t> y documenta los flujos de recursos a través del gobierno, el mercado y la </a:t>
            </a:r>
            <a:r>
              <a:rPr lang="es-CL" sz="2000" b="1" dirty="0">
                <a:solidFill>
                  <a:schemeClr val="accent2"/>
                </a:solidFill>
              </a:rPr>
              <a:t>familia</a:t>
            </a:r>
          </a:p>
          <a:p>
            <a:pPr marL="465138" indent="-300038" defTabSz="457200">
              <a:spcBef>
                <a:spcPts val="0"/>
              </a:spcBef>
              <a:spcAft>
                <a:spcPts val="600"/>
              </a:spcAft>
              <a:buSzPct val="120000"/>
              <a:buFont typeface="Arial" pitchFamily="34" charset="0"/>
              <a:buChar char="•"/>
            </a:pPr>
            <a:r>
              <a:rPr lang="es-CL" sz="2000" dirty="0"/>
              <a:t>Para estimar perfiles de edad se utilizan: </a:t>
            </a:r>
          </a:p>
          <a:p>
            <a:pPr lvl="1" defTabSz="457200">
              <a:spcBef>
                <a:spcPts val="600"/>
              </a:spcBef>
              <a:spcAft>
                <a:spcPts val="600"/>
              </a:spcAft>
              <a:buSzPct val="120000"/>
            </a:pPr>
            <a:r>
              <a:rPr lang="es-CL" sz="1600" dirty="0"/>
              <a:t>Encuestas (hogares, presupuesto/gastos, participación laboral,..)</a:t>
            </a:r>
          </a:p>
          <a:p>
            <a:pPr lvl="1" defTabSz="457200">
              <a:spcBef>
                <a:spcPts val="600"/>
              </a:spcBef>
              <a:spcAft>
                <a:spcPts val="600"/>
              </a:spcAft>
              <a:buSzPct val="120000"/>
            </a:pPr>
            <a:r>
              <a:rPr lang="es-CL" sz="1600" dirty="0"/>
              <a:t>Datos administrativos (salud, educación, …)</a:t>
            </a:r>
          </a:p>
          <a:p>
            <a:pPr lvl="1" defTabSz="457200">
              <a:spcBef>
                <a:spcPts val="600"/>
              </a:spcBef>
              <a:spcAft>
                <a:spcPts val="1800"/>
              </a:spcAft>
              <a:buSzPct val="120000"/>
            </a:pPr>
            <a:r>
              <a:rPr lang="es-CL" sz="1600" dirty="0"/>
              <a:t>Agrega información sobre las transferencias familiares</a:t>
            </a:r>
          </a:p>
          <a:p>
            <a:pPr marL="463550" indent="-298450" defTabSz="457200">
              <a:spcBef>
                <a:spcPts val="0"/>
              </a:spcBef>
              <a:spcAft>
                <a:spcPts val="600"/>
              </a:spcAft>
              <a:buSzPct val="120000"/>
              <a:buFont typeface="Arial" pitchFamily="34" charset="0"/>
              <a:buChar char="•"/>
            </a:pPr>
            <a:r>
              <a:rPr lang="es-CL" sz="2000" dirty="0"/>
              <a:t>Desglosa las Cuentas Nacionales por edad  (Cuenta Satélite)</a:t>
            </a:r>
          </a:p>
          <a:p>
            <a:pPr lvl="1" defTabSz="457200">
              <a:spcBef>
                <a:spcPts val="0"/>
              </a:spcBef>
              <a:spcAft>
                <a:spcPts val="0"/>
              </a:spcAft>
              <a:buSzPct val="120000"/>
            </a:pPr>
            <a:r>
              <a:rPr lang="es-CL" sz="1600" dirty="0"/>
              <a:t>Se utilizan las Cuentas Nacionales para ajustar las cantidades agregadas de producto, ingreso, ahorro, etc...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0779" y="857250"/>
            <a:ext cx="7261412" cy="977219"/>
          </a:xfrm>
          <a:prstGeom prst="rect">
            <a:avLst/>
          </a:prstGeom>
        </p:spPr>
        <p:txBody>
          <a:bodyPr vert="horz" wrap="square" lIns="0" tIns="236248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396"/>
            <a:r>
              <a:rPr lang="es-CL" sz="2400" spc="-3" dirty="0">
                <a:solidFill>
                  <a:srgbClr val="002060"/>
                </a:solidFill>
                <a:cs typeface="Calibri" panose="020F0502020204030204" pitchFamily="34" charset="0"/>
              </a:rPr>
              <a:t>Aporte de las Cuentas Nacionales de Transferencias</a:t>
            </a:r>
            <a:r>
              <a:rPr lang="pt-BR" sz="2400" spc="-3" dirty="0">
                <a:solidFill>
                  <a:srgbClr val="002060"/>
                </a:solidFill>
                <a:cs typeface="Calibri" panose="020F0502020204030204" pitchFamily="34" charset="0"/>
              </a:rPr>
              <a:t> </a:t>
            </a:r>
            <a:br>
              <a:rPr lang="pt-BR" sz="2400" spc="-3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2400" spc="-3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t-BR" sz="2400" spc="-3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www.ntaccounts.org</a:t>
            </a:r>
            <a:r>
              <a:rPr lang="pt-BR" sz="2400" spc="-3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Lee and Mason)</a:t>
            </a:r>
            <a:endParaRPr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9082" y="2379631"/>
            <a:ext cx="7704438" cy="30315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5336" marR="3362" lvl="0" indent="-226931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900"/>
              </a:spcAft>
              <a:buClrTx/>
              <a:buSzTx/>
              <a:buFont typeface="Arial"/>
              <a:buChar char="•"/>
              <a:tabLst>
                <a:tab pos="235757" algn="l"/>
              </a:tabLst>
              <a:defRPr/>
            </a:pPr>
            <a:r>
              <a:rPr kumimoji="0" lang="es-CL" sz="1800" b="0" i="0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Calibri"/>
              </a:rPr>
              <a:t>Surge en el contexto de la Economía generacional: enfoque que permite observar los indicadores económicos desde una mirada etaria</a:t>
            </a:r>
          </a:p>
          <a:p>
            <a:pPr marL="235336" marR="3362" lvl="0" indent="-226931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900"/>
              </a:spcAft>
              <a:buClrTx/>
              <a:buSzTx/>
              <a:buFont typeface="Arial"/>
              <a:buChar char="•"/>
              <a:tabLst>
                <a:tab pos="235757" algn="l"/>
              </a:tabLst>
              <a:defRPr/>
            </a:pPr>
            <a:r>
              <a:rPr kumimoji="0" lang="es-CL" sz="1800" b="0" i="0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Calibri"/>
              </a:rPr>
              <a:t>Cuestión fundamental: como diferentes grupos de edad, incluyendo </a:t>
            </a:r>
            <a:r>
              <a:rPr kumimoji="0" lang="es-CL" sz="1800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Calibri"/>
              </a:rPr>
              <a:t>niños y adultos mayores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Calibri"/>
              </a:rPr>
              <a:t>,</a:t>
            </a:r>
            <a:r>
              <a:rPr kumimoji="0" lang="es-CL" sz="1800" b="0" i="0" u="none" strike="noStrike" kern="1200" cap="none" spc="-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Calibri"/>
              </a:rPr>
              <a:t> adquieren y utilizan recursos económicos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Calibri"/>
              </a:rPr>
              <a:t>? 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Calibri"/>
              </a:rPr>
              <a:t>(Mapear la situación)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Calibri"/>
            </a:endParaRPr>
          </a:p>
          <a:p>
            <a:pPr marL="235336" marR="192471" lvl="0" indent="-226931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900"/>
              </a:spcAft>
              <a:buClrTx/>
              <a:buSzTx/>
              <a:buFont typeface="Arial"/>
              <a:buChar char="•"/>
              <a:tabLst>
                <a:tab pos="235336" algn="l"/>
              </a:tabLst>
              <a:defRPr/>
            </a:pPr>
            <a:r>
              <a:rPr kumimoji="0" lang="es-CL" sz="1800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Calibri"/>
              </a:rPr>
              <a:t>Permite medir como el acceso y  el uso de recursos son influenciados por cambios en la estructura etaria </a:t>
            </a:r>
            <a:r>
              <a:rPr kumimoji="0" lang="es-CL" sz="1800" b="0" i="0" u="none" strike="noStrike" kern="1200" cap="none" spc="-3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Calibri"/>
              </a:rPr>
              <a:t>(Proyectar escenarios futuros)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Calibri"/>
            </a:endParaRPr>
          </a:p>
          <a:p>
            <a:pPr marL="235336" marR="119769" lvl="0" indent="-226931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900"/>
              </a:spcAft>
              <a:buClrTx/>
              <a:buSzTx/>
              <a:buFont typeface="Arial"/>
              <a:buChar char="•"/>
              <a:tabLst>
                <a:tab pos="235757" algn="l"/>
              </a:tabLst>
              <a:defRPr/>
            </a:pPr>
            <a:r>
              <a:rPr kumimoji="0" lang="es-CL" sz="1800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Calibri"/>
              </a:rPr>
              <a:t>Amplia la discusión sobre cuales políticas deben ser consideradas a fin de preparar las sociedades para los cambios demográficos </a:t>
            </a:r>
            <a:r>
              <a:rPr kumimoji="0" lang="es-CL" sz="1800" b="0" i="0" u="none" strike="noStrike" kern="1200" cap="none" spc="-3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Calibri"/>
              </a:rPr>
              <a:t>(Actuar)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9501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1066800" y="152400"/>
            <a:ext cx="7620000" cy="1143000"/>
          </a:xfrm>
        </p:spPr>
        <p:txBody>
          <a:bodyPr>
            <a:normAutofit/>
          </a:bodyPr>
          <a:lstStyle/>
          <a:p>
            <a:pPr algn="ctr"/>
            <a:r>
              <a:rPr lang="es-CL" sz="2800" dirty="0">
                <a:solidFill>
                  <a:srgbClr val="002060"/>
                </a:solidFill>
              </a:rPr>
              <a:t>La Red Mundial NTA (</a:t>
            </a:r>
            <a:r>
              <a:rPr lang="es-CL" sz="2800" dirty="0" err="1">
                <a:solidFill>
                  <a:srgbClr val="002060"/>
                </a:solidFill>
              </a:rPr>
              <a:t>National</a:t>
            </a:r>
            <a:r>
              <a:rPr lang="es-CL" sz="2800" dirty="0">
                <a:solidFill>
                  <a:srgbClr val="002060"/>
                </a:solidFill>
              </a:rPr>
              <a:t> </a:t>
            </a:r>
            <a:r>
              <a:rPr lang="es-CL" sz="2800" dirty="0" err="1">
                <a:solidFill>
                  <a:srgbClr val="002060"/>
                </a:solidFill>
              </a:rPr>
              <a:t>Transfers</a:t>
            </a:r>
            <a:r>
              <a:rPr lang="es-CL" sz="2800" dirty="0">
                <a:solidFill>
                  <a:srgbClr val="002060"/>
                </a:solidFill>
              </a:rPr>
              <a:t> </a:t>
            </a:r>
            <a:r>
              <a:rPr lang="es-CL" sz="2800" dirty="0" err="1">
                <a:solidFill>
                  <a:srgbClr val="002060"/>
                </a:solidFill>
              </a:rPr>
              <a:t>Accounts</a:t>
            </a:r>
            <a:r>
              <a:rPr lang="es-CL" sz="28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sz="half" idx="4294967295"/>
          </p:nvPr>
        </p:nvSpPr>
        <p:spPr>
          <a:xfrm>
            <a:off x="1066800" y="1600200"/>
            <a:ext cx="3657600" cy="4525963"/>
          </a:xfrm>
        </p:spPr>
        <p:txBody>
          <a:bodyPr/>
          <a:lstStyle/>
          <a:p>
            <a:pPr defTabSz="457200">
              <a:spcBef>
                <a:spcPct val="0"/>
              </a:spcBef>
              <a:buFontTx/>
              <a:buNone/>
            </a:pPr>
            <a:r>
              <a:rPr lang="es-CL" sz="2400" b="1" dirty="0">
                <a:solidFill>
                  <a:schemeClr val="accent2"/>
                </a:solidFill>
              </a:rPr>
              <a:t>Una iniciativa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s-CL" sz="2400" b="1" dirty="0">
                <a:solidFill>
                  <a:schemeClr val="accent2"/>
                </a:solidFill>
              </a:rPr>
              <a:t>internacional liderada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s-CL" sz="2400" b="1" dirty="0">
                <a:solidFill>
                  <a:schemeClr val="accent2"/>
                </a:solidFill>
              </a:rPr>
              <a:t>por los Profesores:</a:t>
            </a:r>
          </a:p>
          <a:p>
            <a:pPr defTabSz="457200">
              <a:spcBef>
                <a:spcPct val="0"/>
              </a:spcBef>
              <a:buFontTx/>
              <a:buNone/>
            </a:pPr>
            <a:endParaRPr lang="es-CL" sz="800" dirty="0"/>
          </a:p>
          <a:p>
            <a:pPr defTabSz="457200">
              <a:spcBef>
                <a:spcPct val="0"/>
              </a:spcBef>
            </a:pPr>
            <a:r>
              <a:rPr lang="es-CL" sz="2400" dirty="0"/>
              <a:t>Ronald Lee (UC Berkeley)</a:t>
            </a:r>
          </a:p>
          <a:p>
            <a:pPr defTabSz="457200">
              <a:spcBef>
                <a:spcPct val="0"/>
              </a:spcBef>
            </a:pPr>
            <a:endParaRPr lang="es-CL" sz="1000" dirty="0"/>
          </a:p>
          <a:p>
            <a:pPr defTabSz="457200">
              <a:spcBef>
                <a:spcPct val="0"/>
              </a:spcBef>
            </a:pPr>
            <a:r>
              <a:rPr lang="es-CL" sz="2400" dirty="0"/>
              <a:t>Andrew Mason (EWC - </a:t>
            </a:r>
            <a:r>
              <a:rPr lang="es-CL" sz="2400" dirty="0" err="1"/>
              <a:t>University</a:t>
            </a:r>
            <a:r>
              <a:rPr lang="es-CL" sz="2400" dirty="0"/>
              <a:t> of </a:t>
            </a:r>
            <a:r>
              <a:rPr lang="es-CL" sz="2400" dirty="0" err="1"/>
              <a:t>Hawaii</a:t>
            </a:r>
            <a:r>
              <a:rPr lang="es-CL" sz="2400" dirty="0"/>
              <a:t>)</a:t>
            </a:r>
            <a:endParaRPr lang="es-CL" sz="2800" dirty="0"/>
          </a:p>
          <a:p>
            <a:pPr defTabSz="457200">
              <a:spcBef>
                <a:spcPct val="0"/>
              </a:spcBef>
              <a:buFont typeface="Wingdings" pitchFamily="-111" charset="2"/>
              <a:buChar char="Ø"/>
            </a:pPr>
            <a:endParaRPr lang="es-CL" sz="2400" dirty="0"/>
          </a:p>
          <a:p>
            <a:pPr defTabSz="457200">
              <a:spcBef>
                <a:spcPct val="0"/>
              </a:spcBef>
              <a:buFont typeface="Wingdings" pitchFamily="-111" charset="2"/>
              <a:buChar char="Ø"/>
            </a:pPr>
            <a:r>
              <a:rPr lang="es-CL" sz="2400" dirty="0">
                <a:solidFill>
                  <a:schemeClr val="accent2"/>
                </a:solidFill>
              </a:rPr>
              <a:t>www.ntaccounts.org</a:t>
            </a:r>
          </a:p>
        </p:txBody>
      </p:sp>
      <p:sp>
        <p:nvSpPr>
          <p:cNvPr id="51204" name="Content Placeholder 3"/>
          <p:cNvSpPr>
            <a:spLocks noGrp="1"/>
          </p:cNvSpPr>
          <p:nvPr>
            <p:ph sz="half" idx="4294967295"/>
          </p:nvPr>
        </p:nvSpPr>
        <p:spPr>
          <a:xfrm>
            <a:off x="4267200" y="1447800"/>
            <a:ext cx="4419600" cy="4525963"/>
          </a:xfrm>
        </p:spPr>
        <p:txBody>
          <a:bodyPr/>
          <a:lstStyle/>
          <a:p>
            <a:pPr defTabSz="457200">
              <a:buFontTx/>
              <a:buNone/>
            </a:pPr>
            <a:r>
              <a:rPr lang="es-CL" sz="2800" dirty="0"/>
              <a:t>          </a:t>
            </a:r>
            <a:r>
              <a:rPr lang="es-CL" sz="2800" b="1" dirty="0">
                <a:solidFill>
                  <a:schemeClr val="accent2"/>
                </a:solidFill>
              </a:rPr>
              <a:t>Patrocinada por:</a:t>
            </a:r>
          </a:p>
          <a:p>
            <a:pPr defTabSz="457200">
              <a:buFontTx/>
              <a:buNone/>
            </a:pPr>
            <a:endParaRPr lang="es-CL" sz="800" dirty="0"/>
          </a:p>
          <a:p>
            <a:pPr lvl="1" defTabSz="457200">
              <a:spcBef>
                <a:spcPct val="0"/>
              </a:spcBef>
              <a:spcAft>
                <a:spcPts val="600"/>
              </a:spcAft>
            </a:pPr>
            <a:r>
              <a:rPr lang="es-CL" sz="1800" dirty="0"/>
              <a:t>US National Institute of Aging</a:t>
            </a:r>
          </a:p>
          <a:p>
            <a:pPr lvl="1" defTabSz="457200">
              <a:spcBef>
                <a:spcPct val="0"/>
              </a:spcBef>
              <a:spcAft>
                <a:spcPts val="600"/>
              </a:spcAft>
            </a:pPr>
            <a:r>
              <a:rPr lang="es-CL" sz="1800" dirty="0"/>
              <a:t>Bill and Melinda Gates Foundation</a:t>
            </a:r>
          </a:p>
          <a:p>
            <a:pPr lvl="1" defTabSz="457200">
              <a:spcBef>
                <a:spcPct val="0"/>
              </a:spcBef>
              <a:spcAft>
                <a:spcPts val="600"/>
              </a:spcAft>
            </a:pPr>
            <a:r>
              <a:rPr lang="es-CL" sz="1800" dirty="0"/>
              <a:t>John D. </a:t>
            </a:r>
            <a:r>
              <a:rPr lang="en-US" sz="1800" dirty="0"/>
              <a:t>and Catherine T. MacArthur Foundation</a:t>
            </a:r>
          </a:p>
          <a:p>
            <a:pPr lvl="1" defTabSz="457200">
              <a:spcBef>
                <a:spcPct val="0"/>
              </a:spcBef>
              <a:spcAft>
                <a:spcPts val="600"/>
              </a:spcAft>
            </a:pPr>
            <a:r>
              <a:rPr lang="en-US" sz="1800" dirty="0"/>
              <a:t>International Development Research Center (</a:t>
            </a:r>
            <a:r>
              <a:rPr lang="en-US" sz="1800" dirty="0" err="1"/>
              <a:t>América</a:t>
            </a:r>
            <a:r>
              <a:rPr lang="en-US" sz="1800" dirty="0"/>
              <a:t> Latina &amp; Africa)</a:t>
            </a:r>
          </a:p>
          <a:p>
            <a:pPr lvl="1" defTabSz="457200">
              <a:spcBef>
                <a:spcPct val="0"/>
              </a:spcBef>
              <a:spcAft>
                <a:spcPts val="600"/>
              </a:spcAft>
            </a:pPr>
            <a:r>
              <a:rPr lang="en-US" sz="1800" dirty="0"/>
              <a:t>The United Nations Population Fund</a:t>
            </a:r>
          </a:p>
          <a:p>
            <a:pPr lvl="1" defTabSz="457200">
              <a:spcBef>
                <a:spcPct val="0"/>
              </a:spcBef>
              <a:spcAft>
                <a:spcPts val="600"/>
              </a:spcAft>
            </a:pPr>
            <a:r>
              <a:rPr lang="en-US" sz="1800" dirty="0"/>
              <a:t>J</a:t>
            </a:r>
            <a:r>
              <a:rPr lang="es-CL" sz="1800" dirty="0" err="1"/>
              <a:t>apan’s</a:t>
            </a:r>
            <a:r>
              <a:rPr lang="es-CL" sz="1800" dirty="0"/>
              <a:t> </a:t>
            </a:r>
            <a:r>
              <a:rPr lang="es-CL" sz="1800" dirty="0" err="1"/>
              <a:t>Academic</a:t>
            </a:r>
            <a:r>
              <a:rPr lang="es-CL" sz="1800" dirty="0"/>
              <a:t> </a:t>
            </a:r>
            <a:r>
              <a:rPr lang="es-CL" sz="1800" dirty="0" err="1"/>
              <a:t>Frontier</a:t>
            </a:r>
            <a:r>
              <a:rPr lang="es-CL" sz="1800" dirty="0"/>
              <a:t> Project and </a:t>
            </a:r>
            <a:r>
              <a:rPr lang="es-CL" sz="1800" dirty="0" err="1"/>
              <a:t>the</a:t>
            </a:r>
            <a:r>
              <a:rPr lang="es-CL" sz="1800" dirty="0"/>
              <a:t> </a:t>
            </a:r>
            <a:r>
              <a:rPr lang="es-CL" sz="1800" dirty="0" err="1"/>
              <a:t>Ministry</a:t>
            </a:r>
            <a:r>
              <a:rPr lang="es-CL" sz="1800" dirty="0"/>
              <a:t> of </a:t>
            </a:r>
            <a:r>
              <a:rPr lang="es-CL" sz="1800" dirty="0" err="1"/>
              <a:t>Education</a:t>
            </a:r>
            <a:r>
              <a:rPr lang="es-CL" sz="1800" dirty="0"/>
              <a:t>, </a:t>
            </a:r>
            <a:r>
              <a:rPr lang="es-CL" sz="1800" dirty="0" err="1"/>
              <a:t>Culture</a:t>
            </a:r>
            <a:r>
              <a:rPr lang="es-CL" sz="1800" dirty="0"/>
              <a:t>, </a:t>
            </a:r>
            <a:r>
              <a:rPr lang="es-CL" sz="1800" dirty="0" err="1"/>
              <a:t>Sports</a:t>
            </a:r>
            <a:r>
              <a:rPr lang="es-CL" sz="1800" dirty="0"/>
              <a:t>, </a:t>
            </a:r>
            <a:r>
              <a:rPr lang="es-CL" sz="1800" dirty="0" err="1"/>
              <a:t>Science</a:t>
            </a:r>
            <a:r>
              <a:rPr lang="es-CL" sz="1800" dirty="0"/>
              <a:t>, and </a:t>
            </a:r>
            <a:r>
              <a:rPr lang="es-CL" sz="1800" dirty="0" err="1"/>
              <a:t>Technology</a:t>
            </a:r>
            <a:r>
              <a:rPr lang="es-CL" sz="1800" dirty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13" name="TextBox 2"/>
          <p:cNvSpPr txBox="1">
            <a:spLocks noChangeArrowheads="1"/>
          </p:cNvSpPr>
          <p:nvPr/>
        </p:nvSpPr>
        <p:spPr bwMode="auto">
          <a:xfrm>
            <a:off x="1066800" y="314325"/>
            <a:ext cx="76199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L" sz="2800" dirty="0">
                <a:solidFill>
                  <a:srgbClr val="002060"/>
                </a:solidFill>
              </a:rPr>
              <a:t>52 países actualmente en la Red Mundial NTA</a:t>
            </a:r>
          </a:p>
          <a:p>
            <a:pPr algn="ctr"/>
            <a:r>
              <a:rPr lang="es-CL" sz="2000" dirty="0">
                <a:solidFill>
                  <a:srgbClr val="002060"/>
                </a:solidFill>
              </a:rPr>
              <a:t>(38 construyen CNT, todavía no son parte de la red)</a:t>
            </a:r>
            <a:endParaRPr lang="es-CL" sz="2800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061CE35-E4C6-4D89-A7CF-5868618FF7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266685"/>
              </p:ext>
            </p:extLst>
          </p:nvPr>
        </p:nvGraphicFramePr>
        <p:xfrm>
          <a:off x="1722175" y="1600200"/>
          <a:ext cx="6309247" cy="4836034"/>
        </p:xfrm>
        <a:graphic>
          <a:graphicData uri="http://schemas.openxmlformats.org/drawingml/2006/table">
            <a:tbl>
              <a:tblPr/>
              <a:tblGrid>
                <a:gridCol w="1576227">
                  <a:extLst>
                    <a:ext uri="{9D8B030D-6E8A-4147-A177-3AD203B41FA5}">
                      <a16:colId xmlns:a16="http://schemas.microsoft.com/office/drawing/2014/main" val="2623564715"/>
                    </a:ext>
                  </a:extLst>
                </a:gridCol>
                <a:gridCol w="1577312">
                  <a:extLst>
                    <a:ext uri="{9D8B030D-6E8A-4147-A177-3AD203B41FA5}">
                      <a16:colId xmlns:a16="http://schemas.microsoft.com/office/drawing/2014/main" val="419480059"/>
                    </a:ext>
                  </a:extLst>
                </a:gridCol>
                <a:gridCol w="1577854">
                  <a:extLst>
                    <a:ext uri="{9D8B030D-6E8A-4147-A177-3AD203B41FA5}">
                      <a16:colId xmlns:a16="http://schemas.microsoft.com/office/drawing/2014/main" val="1377551638"/>
                    </a:ext>
                  </a:extLst>
                </a:gridCol>
                <a:gridCol w="1577854">
                  <a:extLst>
                    <a:ext uri="{9D8B030D-6E8A-4147-A177-3AD203B41FA5}">
                      <a16:colId xmlns:a16="http://schemas.microsoft.com/office/drawing/2014/main" val="3336677640"/>
                    </a:ext>
                  </a:extLst>
                </a:gridCol>
              </a:tblGrid>
              <a:tr h="3490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África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Américas -Caribe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Asia-Pacífico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882291"/>
                  </a:ext>
                </a:extLst>
              </a:tr>
              <a:tr h="244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Benin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Argentina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Australia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Alemania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424653"/>
                  </a:ext>
                </a:extLst>
              </a:tr>
              <a:tr h="244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Egipto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Bolivia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Bangladesh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Austria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467638"/>
                  </a:ext>
                </a:extLst>
              </a:tr>
              <a:tr h="244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Ghana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Brasil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Camboya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Eslovenia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57438"/>
                  </a:ext>
                </a:extLst>
              </a:tr>
              <a:tr h="244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Kenia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Canadá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China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España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615432"/>
                  </a:ext>
                </a:extLst>
              </a:tr>
              <a:tr h="244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Mozambique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Chile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Corea del Sur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Finlandia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082792"/>
                  </a:ext>
                </a:extLst>
              </a:tr>
              <a:tr h="244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Nigeria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Colombia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Francia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225759"/>
                  </a:ext>
                </a:extLst>
              </a:tr>
              <a:tr h="244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Senegal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Costa Rica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Indonesia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Hungría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315193"/>
                  </a:ext>
                </a:extLst>
              </a:tr>
              <a:tr h="244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Sudáfrica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Salvador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Irán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Holanda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52667"/>
                  </a:ext>
                </a:extLst>
              </a:tr>
              <a:tr h="244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CL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Estados Unidos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Japón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Italia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706341"/>
                  </a:ext>
                </a:extLst>
              </a:tr>
              <a:tr h="244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CL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Jamaica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Malasia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Luxemburgo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427716"/>
                  </a:ext>
                </a:extLst>
              </a:tr>
              <a:tr h="2569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CL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México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Mongolia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Moldova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037681"/>
                  </a:ext>
                </a:extLst>
              </a:tr>
              <a:tr h="244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CL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Perú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Filipinas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Polonia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464179"/>
                  </a:ext>
                </a:extLst>
              </a:tr>
              <a:tr h="244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CL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Uruguay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Tailandia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Reino Unido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186821"/>
                  </a:ext>
                </a:extLst>
              </a:tr>
              <a:tr h="244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CL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Taiwán, China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Rusia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591978"/>
                  </a:ext>
                </a:extLst>
              </a:tr>
              <a:tr h="244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CL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CL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Vietnam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Suecia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596397"/>
                  </a:ext>
                </a:extLst>
              </a:tr>
              <a:tr h="244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Turquía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432514"/>
                  </a:ext>
                </a:extLst>
              </a:tr>
              <a:tr h="244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8053" marR="78053" marT="39026" marB="3902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05198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620000" cy="685800"/>
          </a:xfrm>
        </p:spPr>
        <p:txBody>
          <a:bodyPr/>
          <a:lstStyle/>
          <a:p>
            <a:pPr algn="ctr"/>
            <a:r>
              <a:rPr lang="es-CL" sz="4000" dirty="0">
                <a:solidFill>
                  <a:srgbClr val="002060"/>
                </a:solidFill>
              </a:rPr>
              <a:t>Objetivos</a:t>
            </a:r>
            <a:r>
              <a:rPr lang="en-US" dirty="0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</p:spPr>
        <p:txBody>
          <a:bodyPr>
            <a:normAutofit/>
          </a:bodyPr>
          <a:lstStyle/>
          <a:p>
            <a:pPr marL="458788" lvl="1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s-CL" sz="1800" dirty="0">
                <a:latin typeface="+mj-lt"/>
              </a:rPr>
              <a:t>Generar información de apoyo a las decisiones de políticas de protección social a través del análisis del impacto del envejecimiento de la población sobre el crecimiento económico, la sostenibilidad fiscal y la equidad</a:t>
            </a:r>
          </a:p>
          <a:p>
            <a:pPr marL="458788" lvl="1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s-CL" sz="1800" dirty="0">
                <a:latin typeface="+mj-lt"/>
              </a:rPr>
              <a:t>Concientizar a los tomadores de decisiones sobre la importancia de las transformaciones de largo plazo generadas por los cambios demográficos</a:t>
            </a:r>
          </a:p>
          <a:p>
            <a:pPr marL="458788" lvl="1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s-CL" sz="1800" dirty="0">
                <a:latin typeface="+mj-lt"/>
              </a:rPr>
              <a:t>Promover estudios comparativos internacionales, la colaboración entre los países de la región, y la elaboración de perspectivas regionales sobre el tema</a:t>
            </a:r>
            <a:r>
              <a:rPr lang="es-CL" sz="1800" dirty="0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>
            <a:noAutofit/>
          </a:bodyPr>
          <a:lstStyle/>
          <a:p>
            <a:r>
              <a:rPr lang="es-CL" sz="3200" dirty="0">
                <a:solidFill>
                  <a:srgbClr val="002060"/>
                </a:solidFill>
              </a:rPr>
              <a:t>Proyecto sobre CNT en ALC (Cuenta para el Desarrollo de ONU)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i="1" dirty="0">
                <a:solidFill>
                  <a:schemeClr val="accent2"/>
                </a:solidFill>
              </a:rPr>
              <a:t>Demographic transition: opportunities and challenges to achieve the SDGs in Latin America and the Caribbean</a:t>
            </a:r>
          </a:p>
          <a:p>
            <a:pPr marL="465138" indent="-300038">
              <a:spcBef>
                <a:spcPts val="600"/>
              </a:spcBef>
              <a:spcAft>
                <a:spcPts val="600"/>
              </a:spcAft>
            </a:pPr>
            <a:r>
              <a:rPr lang="es-CL" sz="2000" dirty="0"/>
              <a:t>Antecedente: proyecto regional sobre CNT coordinado por CEPAL-CELADE y financiado por el gobierno de Canadá</a:t>
            </a:r>
          </a:p>
          <a:p>
            <a:pPr marL="465138" indent="-300038">
              <a:spcBef>
                <a:spcPts val="600"/>
              </a:spcBef>
              <a:spcAft>
                <a:spcPts val="600"/>
              </a:spcAft>
            </a:pPr>
            <a:r>
              <a:rPr lang="es-CL" sz="2000" dirty="0"/>
              <a:t>Contará con el apoyo técnico de la Red Mundial NTA</a:t>
            </a:r>
          </a:p>
          <a:p>
            <a:pPr marL="465138" indent="-300038">
              <a:spcBef>
                <a:spcPts val="600"/>
              </a:spcBef>
              <a:spcAft>
                <a:spcPts val="1200"/>
              </a:spcAft>
            </a:pPr>
            <a:r>
              <a:rPr lang="es-CL" sz="2000" dirty="0"/>
              <a:t>Contará con la colaboración de: </a:t>
            </a:r>
          </a:p>
          <a:p>
            <a:pPr marL="914400" lvl="1" indent="-284163">
              <a:spcBef>
                <a:spcPts val="0"/>
              </a:spcBef>
              <a:spcAft>
                <a:spcPts val="600"/>
              </a:spcAft>
            </a:pPr>
            <a:r>
              <a:rPr lang="es-CL" sz="1600" dirty="0"/>
              <a:t>Proyecto </a:t>
            </a:r>
            <a:r>
              <a:rPr lang="es-CL" sz="1600" dirty="0" err="1"/>
              <a:t>Counting</a:t>
            </a:r>
            <a:r>
              <a:rPr lang="es-CL" sz="1600" dirty="0"/>
              <a:t> </a:t>
            </a:r>
            <a:r>
              <a:rPr lang="es-CL" sz="1600" dirty="0" err="1"/>
              <a:t>Women’s</a:t>
            </a:r>
            <a:r>
              <a:rPr lang="es-CL" sz="1600" dirty="0"/>
              <a:t> </a:t>
            </a:r>
            <a:r>
              <a:rPr lang="es-CL" sz="1600" dirty="0" err="1"/>
              <a:t>Work</a:t>
            </a:r>
            <a:r>
              <a:rPr lang="es-CL" sz="1600" dirty="0"/>
              <a:t> (CWW) (inclusión de la dimensión de género) </a:t>
            </a:r>
          </a:p>
          <a:p>
            <a:pPr marL="914400" lvl="1" indent="-284163">
              <a:spcBef>
                <a:spcPts val="0"/>
              </a:spcBef>
              <a:spcAft>
                <a:spcPts val="600"/>
              </a:spcAft>
            </a:pPr>
            <a:r>
              <a:rPr lang="es-CL" sz="1600" dirty="0"/>
              <a:t>UNFPA - LACRO</a:t>
            </a:r>
          </a:p>
          <a:p>
            <a:pPr marL="914400" lvl="1" indent="-284163">
              <a:spcBef>
                <a:spcPts val="0"/>
              </a:spcBef>
              <a:spcAft>
                <a:spcPts val="600"/>
              </a:spcAft>
            </a:pPr>
            <a:r>
              <a:rPr lang="es-CL" sz="1600" dirty="0"/>
              <a:t>DESA - </a:t>
            </a:r>
            <a:r>
              <a:rPr lang="es-CL" sz="1600" dirty="0" err="1"/>
              <a:t>Population</a:t>
            </a:r>
            <a:r>
              <a:rPr lang="es-CL" sz="1600" dirty="0"/>
              <a:t> </a:t>
            </a:r>
            <a:r>
              <a:rPr lang="es-CL" sz="1600" dirty="0" err="1"/>
              <a:t>Division</a:t>
            </a:r>
            <a:endParaRPr lang="es-CL" sz="1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s-CL" sz="3600" dirty="0">
                <a:solidFill>
                  <a:srgbClr val="002060"/>
                </a:solidFill>
              </a:rPr>
              <a:t>Objetivos</a:t>
            </a:r>
            <a:endParaRPr lang="es-CL" sz="3600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>
            <a:normAutofit/>
          </a:bodyPr>
          <a:lstStyle/>
          <a:p>
            <a:pPr marL="465138" lvl="1" indent="-300038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ES" sz="2000" dirty="0"/>
              <a:t>Fortalecer la capacidad técnica nacional de países seleccionados de América Latina y el Caribe para producir CNT y analizar el impacto económico y social de la transición demográfica</a:t>
            </a:r>
          </a:p>
          <a:p>
            <a:pPr marL="465138" lvl="1" indent="-300038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ES" sz="2000" dirty="0"/>
              <a:t>Fortalecer la capacidad de los gobiernos latinoamericanos y caribeños para formular políticas públicas y planes que consideren la dinámica demográfica, y que contribuyan a alcanzar los Objetivos de Desarrollo Sostenible</a:t>
            </a:r>
            <a:br>
              <a:rPr lang="es-E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4998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s-CL" sz="3200" dirty="0">
                <a:solidFill>
                  <a:srgbClr val="002060"/>
                </a:solidFill>
              </a:rPr>
              <a:t>Actividades principales y productos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>
            <a:normAutofit/>
          </a:bodyPr>
          <a:lstStyle/>
          <a:p>
            <a:pPr marL="465138" lvl="1" indent="-300038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ES" sz="2000" dirty="0"/>
              <a:t>Producir </a:t>
            </a:r>
            <a:r>
              <a:rPr lang="es-ES" sz="2000" b="1" dirty="0">
                <a:solidFill>
                  <a:schemeClr val="accent2"/>
                </a:solidFill>
              </a:rPr>
              <a:t>CNT actualizadas</a:t>
            </a:r>
            <a:r>
              <a:rPr lang="es-ES" sz="2000" dirty="0"/>
              <a:t> sobre la base del Manual de Naciones Unidas para el cálculo de las CNT, utilizando los últimos datos disponibles</a:t>
            </a:r>
          </a:p>
          <a:p>
            <a:pPr marL="465138" lvl="1" indent="-300038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ES" sz="2000" dirty="0"/>
              <a:t>Elaborar </a:t>
            </a:r>
            <a:r>
              <a:rPr lang="es-ES" sz="2000" b="1" dirty="0">
                <a:solidFill>
                  <a:schemeClr val="accent2"/>
                </a:solidFill>
              </a:rPr>
              <a:t>estudios nacionales</a:t>
            </a:r>
            <a:r>
              <a:rPr lang="es-ES" sz="2000" dirty="0"/>
              <a:t> sobre el impacto social y económico de los cambios en la estructura etaria de la población y sus consecuencias para el cumplimiento de los ODS, en base a las CNT</a:t>
            </a:r>
          </a:p>
          <a:p>
            <a:pPr marL="465138" lvl="1" indent="-300038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ES" sz="2000" dirty="0"/>
              <a:t>Organizar </a:t>
            </a:r>
            <a:r>
              <a:rPr lang="es-ES" sz="2000" b="1" dirty="0">
                <a:solidFill>
                  <a:schemeClr val="accent2"/>
                </a:solidFill>
              </a:rPr>
              <a:t>talleres nacionales </a:t>
            </a:r>
            <a:r>
              <a:rPr lang="es-ES" sz="2000" dirty="0"/>
              <a:t>dirigidos a funcionarios gubernamentales formuladores de políticas públicas y miembros de la sociedad civil para presentar y discutir los resultados de los estudios</a:t>
            </a:r>
            <a:endParaRPr lang="en-US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s-CL" sz="2800" dirty="0">
                <a:solidFill>
                  <a:srgbClr val="002060"/>
                </a:solidFill>
              </a:rPr>
              <a:t>Actividades principales y productos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>
            <a:normAutofit/>
          </a:bodyPr>
          <a:lstStyle/>
          <a:p>
            <a:pPr marL="465138" lvl="1" indent="-300038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ES" sz="2000" dirty="0"/>
              <a:t>Elaborar un </a:t>
            </a:r>
            <a:r>
              <a:rPr lang="es-ES" sz="2000" b="1" dirty="0">
                <a:solidFill>
                  <a:schemeClr val="accent2"/>
                </a:solidFill>
              </a:rPr>
              <a:t>documento final </a:t>
            </a:r>
            <a:r>
              <a:rPr lang="es-ES" sz="2000" dirty="0"/>
              <a:t>que resume de manera comparativa los resultados de los estudios nacionales, así como los debates de los talleres nacionales, y que formule las recomendaciones correspondientes (perspectiva regional)</a:t>
            </a:r>
            <a:r>
              <a:rPr lang="en-US" sz="2000" dirty="0"/>
              <a:t> </a:t>
            </a:r>
          </a:p>
          <a:p>
            <a:pPr marL="465138" lvl="1" indent="-300038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ES" sz="2000" dirty="0"/>
              <a:t>Organizar un </a:t>
            </a:r>
            <a:r>
              <a:rPr lang="es-ES" sz="2000" b="1" dirty="0">
                <a:solidFill>
                  <a:schemeClr val="accent2"/>
                </a:solidFill>
              </a:rPr>
              <a:t>seminario regional final </a:t>
            </a:r>
            <a:r>
              <a:rPr lang="es-ES" sz="2000" dirty="0"/>
              <a:t>con el objetivo de presentar los resultados del proyecto y publicar el documento final, con la participación de actores interesados no sólo de los países participantes, sino también de los posibles países interesados en la metodología de las CNT</a:t>
            </a:r>
            <a:endParaRPr lang="en-US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>
                <a:solidFill>
                  <a:srgbClr val="002060"/>
                </a:solidFill>
                <a:latin typeface="Calibri" pitchFamily="34" charset="0"/>
              </a:rPr>
              <a:t>http:  www.cepal.org/celade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sz="2400" dirty="0">
                <a:solidFill>
                  <a:schemeClr val="accent2"/>
                </a:solidFill>
              </a:rPr>
              <a:t>CELADE-División de Población de la CEPAL</a:t>
            </a:r>
            <a:endParaRPr lang="en-US" sz="2400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93F42-3396-4FF4-8DDF-29991991B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/>
          <a:lstStyle/>
          <a:p>
            <a:r>
              <a:rPr lang="es-CL" sz="3600" dirty="0">
                <a:solidFill>
                  <a:srgbClr val="002060"/>
                </a:solidFill>
              </a:rPr>
              <a:t>Temas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9AB44-F4FA-4CAF-A26F-8AA0DF38F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s-CL" sz="2400" dirty="0"/>
              <a:t>Transformaciones demográficas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s-CL" sz="2400" dirty="0"/>
              <a:t>Economía generacional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s-CL" sz="2400" dirty="0"/>
              <a:t>CNT (el instrumento para medir la EG)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s-CL" sz="2400" dirty="0"/>
              <a:t>Proyecto en el que se insiere la capacitación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474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93F42-3396-4FF4-8DDF-29991991B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/>
          <a:lstStyle/>
          <a:p>
            <a:r>
              <a:rPr lang="es-CL" sz="3600" dirty="0">
                <a:solidFill>
                  <a:srgbClr val="002060"/>
                </a:solidFill>
              </a:rPr>
              <a:t>Temas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9AB44-F4FA-4CAF-A26F-8AA0DF38F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s-CL" sz="2400" dirty="0"/>
              <a:t>Transformaciones demográficas en ALC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s-CL" sz="2400" dirty="0"/>
              <a:t>Economía generacional / CNT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s-CL" sz="2400" dirty="0"/>
              <a:t>Proyecto en el que se insiere este taller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77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DF94A-C96C-4BDB-A711-3DEF6CDE2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</p:spPr>
        <p:txBody>
          <a:bodyPr anchor="ctr"/>
          <a:lstStyle/>
          <a:p>
            <a:r>
              <a:rPr lang="es-CL" sz="3200" dirty="0">
                <a:solidFill>
                  <a:srgbClr val="002060"/>
                </a:solidFill>
              </a:rPr>
              <a:t>Menos hijos, más años de vida</a:t>
            </a:r>
            <a:endParaRPr lang="en-US" sz="2400" dirty="0">
              <a:solidFill>
                <a:srgbClr val="002060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DECEDBC-36D3-4E1F-B978-749239FFFCC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3139" y="1848812"/>
          <a:ext cx="4475898" cy="4024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5ACB769-4192-44E3-AAB5-0DEF0799DEF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00600" y="1752600"/>
          <a:ext cx="4191000" cy="4024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A5284A5-4DFF-4D07-B0E2-B1F554419714}"/>
              </a:ext>
            </a:extLst>
          </p:cNvPr>
          <p:cNvSpPr txBox="1"/>
          <p:nvPr/>
        </p:nvSpPr>
        <p:spPr>
          <a:xfrm>
            <a:off x="74131" y="1449867"/>
            <a:ext cx="4878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ALC: Tasa Global de fecundidad (</a:t>
            </a:r>
            <a:r>
              <a:rPr kumimoji="0" lang="es-CL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número de hijos por mujer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AA1E66-D39E-4746-B2F9-AE93369CD266}"/>
              </a:ext>
            </a:extLst>
          </p:cNvPr>
          <p:cNvSpPr txBox="1"/>
          <p:nvPr/>
        </p:nvSpPr>
        <p:spPr>
          <a:xfrm>
            <a:off x="5210443" y="1447800"/>
            <a:ext cx="3479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ALC: Esperanza de vida al nacer (</a:t>
            </a:r>
            <a:r>
              <a:rPr kumimoji="0" lang="es-CL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años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96E850-51C4-4EDB-A713-566092CD6911}"/>
              </a:ext>
            </a:extLst>
          </p:cNvPr>
          <p:cNvSpPr txBox="1"/>
          <p:nvPr/>
        </p:nvSpPr>
        <p:spPr>
          <a:xfrm>
            <a:off x="217502" y="5877247"/>
            <a:ext cx="86216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 United Nations, Department of Economic and Social Affairs, Population Division (2017). World Population Prospects: The 2017 Revision,</a:t>
            </a:r>
          </a:p>
        </p:txBody>
      </p:sp>
    </p:spTree>
    <p:extLst>
      <p:ext uri="{BB962C8B-B14F-4D97-AF65-F5344CB8AC3E}">
        <p14:creationId xmlns:p14="http://schemas.microsoft.com/office/powerpoint/2010/main" val="2110813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257425" y="673689"/>
            <a:ext cx="5429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L" sz="2800" dirty="0">
                <a:solidFill>
                  <a:srgbClr val="002060"/>
                </a:solidFill>
              </a:rPr>
              <a:t>De la explosión demográfica a la estabilización</a:t>
            </a:r>
            <a:r>
              <a:rPr lang="en-US" dirty="0">
                <a:solidFill>
                  <a:srgbClr val="333399">
                    <a:lumMod val="50000"/>
                  </a:srgbClr>
                </a:solidFill>
              </a:rPr>
              <a:t> </a:t>
            </a:r>
            <a:endParaRPr lang="es-ES" dirty="0">
              <a:solidFill>
                <a:srgbClr val="333399">
                  <a:lumMod val="50000"/>
                </a:srgbClr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654711" y="1709538"/>
            <a:ext cx="50033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200" b="1" dirty="0">
                <a:solidFill>
                  <a:srgbClr val="333399"/>
                </a:solidFill>
                <a:cs typeface="Arial" pitchFamily="34" charset="0"/>
              </a:rPr>
              <a:t>ALC: CRECIMIENTO DE LA POBLACIÓN, 1950-2100</a:t>
            </a:r>
            <a:endParaRPr lang="es-ES" sz="1200" baseline="30000" dirty="0">
              <a:solidFill>
                <a:srgbClr val="333399"/>
              </a:solidFill>
              <a:cs typeface="Arial" pitchFamily="34" charset="0"/>
            </a:endParaRP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706969"/>
              </p:ext>
            </p:extLst>
          </p:nvPr>
        </p:nvGraphicFramePr>
        <p:xfrm>
          <a:off x="2667001" y="2150401"/>
          <a:ext cx="3581399" cy="3566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82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3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algn="ctr"/>
                      <a:r>
                        <a:rPr lang="es-CL" sz="1400" b="0" kern="1200" dirty="0">
                          <a:latin typeface="+mn-lt"/>
                        </a:rPr>
                        <a:t>Año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400" b="0" dirty="0">
                          <a:latin typeface="+mn-lt"/>
                        </a:rPr>
                        <a:t>Población</a:t>
                      </a:r>
                    </a:p>
                    <a:p>
                      <a:r>
                        <a:rPr lang="es-CL" sz="1400" b="0" dirty="0">
                          <a:latin typeface="+mn-lt"/>
                        </a:rPr>
                        <a:t>(millones)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400" b="0" dirty="0">
                          <a:latin typeface="+mn-lt"/>
                        </a:rPr>
                        <a:t>Tasa Crecimiento</a:t>
                      </a:r>
                    </a:p>
                    <a:p>
                      <a:r>
                        <a:rPr lang="es-CL" sz="1400" b="0" dirty="0">
                          <a:latin typeface="+mn-lt"/>
                        </a:rPr>
                        <a:t>(%)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n-US" sz="1400" u="none" strike="noStrike" kern="1200" dirty="0">
                          <a:solidFill>
                            <a:schemeClr val="bg1"/>
                          </a:solidFill>
                          <a:latin typeface="+mn-lt"/>
                        </a:rPr>
                        <a:t>1950</a:t>
                      </a:r>
                      <a:endParaRPr lang="en-US" sz="1400" b="0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latin typeface="+mn-lt"/>
                        </a:rPr>
                        <a:t>169</a:t>
                      </a:r>
                    </a:p>
                  </a:txBody>
                  <a:tcPr marL="102870" marR="102870" marT="102870" marB="1028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latin typeface="+mn-lt"/>
                        </a:rPr>
                        <a:t>2,7</a:t>
                      </a:r>
                    </a:p>
                  </a:txBody>
                  <a:tcPr marL="102870" marR="102870" marT="102870" marB="1028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n-US" sz="1400" u="none" strike="noStrike" kern="1200" dirty="0">
                          <a:solidFill>
                            <a:schemeClr val="bg1"/>
                          </a:solidFill>
                          <a:latin typeface="+mn-lt"/>
                        </a:rPr>
                        <a:t>1980</a:t>
                      </a:r>
                      <a:endParaRPr lang="en-US" sz="1400" b="0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latin typeface="+mn-lt"/>
                        </a:rPr>
                        <a:t>364</a:t>
                      </a:r>
                    </a:p>
                  </a:txBody>
                  <a:tcPr marL="102870" marR="102870" marT="102870" marB="1028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latin typeface="+mn-lt"/>
                        </a:rPr>
                        <a:t>2,1</a:t>
                      </a:r>
                    </a:p>
                  </a:txBody>
                  <a:tcPr marL="102870" marR="102870" marT="102870" marB="10287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n-US" sz="1400" u="none" strike="noStrike" kern="1200" dirty="0">
                          <a:solidFill>
                            <a:schemeClr val="bg1"/>
                          </a:solidFill>
                          <a:latin typeface="+mn-lt"/>
                        </a:rPr>
                        <a:t>2018</a:t>
                      </a:r>
                      <a:endParaRPr lang="en-US" sz="1400" b="0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latin typeface="+mn-lt"/>
                        </a:rPr>
                        <a:t>652</a:t>
                      </a:r>
                    </a:p>
                  </a:txBody>
                  <a:tcPr marL="102870" marR="102870" marT="102870" marB="1028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latin typeface="+mn-lt"/>
                        </a:rPr>
                        <a:t>1,0</a:t>
                      </a:r>
                    </a:p>
                  </a:txBody>
                  <a:tcPr marL="102870" marR="102870" marT="102870" marB="10287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n-US" sz="1400" u="none" strike="noStrike" kern="1200" dirty="0">
                          <a:solidFill>
                            <a:schemeClr val="bg1"/>
                          </a:solidFill>
                          <a:latin typeface="+mn-lt"/>
                        </a:rPr>
                        <a:t>2050</a:t>
                      </a:r>
                      <a:endParaRPr lang="en-US" sz="1400" b="0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latin typeface="+mn-lt"/>
                        </a:rPr>
                        <a:t>780</a:t>
                      </a:r>
                    </a:p>
                  </a:txBody>
                  <a:tcPr marL="102870" marR="102870" marT="102870" marB="1028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latin typeface="+mn-lt"/>
                        </a:rPr>
                        <a:t>0,1</a:t>
                      </a:r>
                    </a:p>
                  </a:txBody>
                  <a:tcPr marL="102870" marR="102870" marT="102870" marB="10287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n-US" sz="1400" u="none" strike="noStrike" kern="1200" dirty="0">
                          <a:solidFill>
                            <a:schemeClr val="bg1"/>
                          </a:solidFill>
                          <a:latin typeface="+mn-lt"/>
                        </a:rPr>
                        <a:t>2100</a:t>
                      </a:r>
                      <a:endParaRPr lang="en-US" sz="1400" b="0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latin typeface="+mn-lt"/>
                        </a:rPr>
                        <a:t>712</a:t>
                      </a:r>
                    </a:p>
                  </a:txBody>
                  <a:tcPr marL="102870" marR="102870" marT="102870" marB="1028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latin typeface="+mn-lt"/>
                        </a:rPr>
                        <a:t>-0,4</a:t>
                      </a:r>
                    </a:p>
                  </a:txBody>
                  <a:tcPr marL="102870" marR="102870" marT="102870" marB="10287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A5ED15A-16F0-43EA-A8B5-E12BEFB0318D}"/>
              </a:ext>
            </a:extLst>
          </p:cNvPr>
          <p:cNvSpPr txBox="1"/>
          <p:nvPr/>
        </p:nvSpPr>
        <p:spPr>
          <a:xfrm>
            <a:off x="2654711" y="6167524"/>
            <a:ext cx="2800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000000"/>
                </a:solidFill>
              </a:rPr>
              <a:t>Fuente: UN WPP 2017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5A9C4-45B7-433C-8465-A63EB22143D7}"/>
              </a:ext>
            </a:extLst>
          </p:cNvPr>
          <p:cNvSpPr txBox="1"/>
          <p:nvPr/>
        </p:nvSpPr>
        <p:spPr>
          <a:xfrm>
            <a:off x="6477000" y="2150401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solidFill>
                  <a:srgbClr val="000000"/>
                </a:solidFill>
              </a:rPr>
              <a:t>Año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en</a:t>
            </a:r>
            <a:r>
              <a:rPr lang="en-US" sz="1400" dirty="0">
                <a:solidFill>
                  <a:srgbClr val="000000"/>
                </a:solidFill>
              </a:rPr>
              <a:t> que </a:t>
            </a:r>
            <a:r>
              <a:rPr lang="en-US" sz="1400" dirty="0" err="1">
                <a:solidFill>
                  <a:srgbClr val="000000"/>
                </a:solidFill>
              </a:rPr>
              <a:t>deja</a:t>
            </a:r>
            <a:r>
              <a:rPr lang="en-US" sz="1400" dirty="0">
                <a:solidFill>
                  <a:srgbClr val="000000"/>
                </a:solidFill>
              </a:rPr>
              <a:t> de </a:t>
            </a:r>
            <a:r>
              <a:rPr lang="en-US" sz="1400" dirty="0" err="1">
                <a:solidFill>
                  <a:srgbClr val="000000"/>
                </a:solidFill>
              </a:rPr>
              <a:t>crecer</a:t>
            </a:r>
            <a:r>
              <a:rPr lang="en-US" sz="1400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0BEE91-098F-4162-9BA1-44206D9CEE76}"/>
              </a:ext>
            </a:extLst>
          </p:cNvPr>
          <p:cNvSpPr txBox="1"/>
          <p:nvPr/>
        </p:nvSpPr>
        <p:spPr>
          <a:xfrm>
            <a:off x="6477000" y="2873629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</a:rPr>
              <a:t>LAC:</a:t>
            </a:r>
            <a:r>
              <a:rPr lang="en-US" sz="1400" dirty="0">
                <a:solidFill>
                  <a:srgbClr val="000000"/>
                </a:solidFill>
              </a:rPr>
              <a:t> 2060 (787 </a:t>
            </a:r>
            <a:r>
              <a:rPr lang="en-US" sz="1400" dirty="0" err="1">
                <a:solidFill>
                  <a:srgbClr val="000000"/>
                </a:solidFill>
              </a:rPr>
              <a:t>milliones</a:t>
            </a:r>
            <a:r>
              <a:rPr lang="en-US" sz="1400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9430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F4D66E9-714B-44D8-B05E-83B6319E1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2400" dirty="0">
                <a:solidFill>
                  <a:srgbClr val="002060"/>
                </a:solidFill>
              </a:rPr>
              <a:t>Tasa de crecimiento se reduce de manera sostenida,</a:t>
            </a:r>
            <a:br>
              <a:rPr lang="es-CL" sz="2400" dirty="0">
                <a:solidFill>
                  <a:srgbClr val="002060"/>
                </a:solidFill>
              </a:rPr>
            </a:br>
            <a:r>
              <a:rPr lang="es-CL" sz="2400" dirty="0">
                <a:solidFill>
                  <a:srgbClr val="002060"/>
                </a:solidFill>
              </a:rPr>
              <a:t>Estructura etaria experimenta profunda transformación</a:t>
            </a:r>
            <a:endParaRPr lang="en-US" sz="2400" dirty="0">
              <a:solidFill>
                <a:srgbClr val="002060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2C2B586-8839-4E8A-A21F-A3DE766E38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075441"/>
              </p:ext>
            </p:extLst>
          </p:nvPr>
        </p:nvGraphicFramePr>
        <p:xfrm>
          <a:off x="152400" y="1631237"/>
          <a:ext cx="4953000" cy="4281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F51206D-61E0-4D50-A53D-E1836538E70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05400" y="1663191"/>
          <a:ext cx="3886200" cy="4281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96FEB34-C6FA-434A-87D8-08570F79EA86}"/>
              </a:ext>
            </a:extLst>
          </p:cNvPr>
          <p:cNvSpPr txBox="1"/>
          <p:nvPr/>
        </p:nvSpPr>
        <p:spPr>
          <a:xfrm>
            <a:off x="410870" y="1295400"/>
            <a:ext cx="4387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ALC: Tamaño (</a:t>
            </a:r>
            <a:r>
              <a:rPr kumimoji="0" lang="es-CL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millones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y tasa de crecimiento (</a:t>
            </a:r>
            <a:r>
              <a:rPr kumimoji="0" lang="es-CL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%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077533-4D26-4F64-A300-30077D8D1154}"/>
              </a:ext>
            </a:extLst>
          </p:cNvPr>
          <p:cNvSpPr txBox="1"/>
          <p:nvPr/>
        </p:nvSpPr>
        <p:spPr>
          <a:xfrm>
            <a:off x="5226459" y="1295400"/>
            <a:ext cx="3862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ALC: Distribución por grupos de edad (</a:t>
            </a:r>
            <a:r>
              <a:rPr kumimoji="0" lang="es-CL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%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FDB4DD-3673-4F00-8365-E38BB6A5A06B}"/>
              </a:ext>
            </a:extLst>
          </p:cNvPr>
          <p:cNvSpPr txBox="1"/>
          <p:nvPr/>
        </p:nvSpPr>
        <p:spPr>
          <a:xfrm>
            <a:off x="533401" y="5970519"/>
            <a:ext cx="86105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 United Nations, Department of Economic and Social Affairs, Population Division (2017). World Population Prospects: The 2017 Revision</a:t>
            </a:r>
          </a:p>
        </p:txBody>
      </p:sp>
    </p:spTree>
    <p:extLst>
      <p:ext uri="{BB962C8B-B14F-4D97-AF65-F5344CB8AC3E}">
        <p14:creationId xmlns:p14="http://schemas.microsoft.com/office/powerpoint/2010/main" val="541189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3961"/>
            <a:ext cx="7620000" cy="1246239"/>
          </a:xfrm>
        </p:spPr>
        <p:txBody>
          <a:bodyPr>
            <a:noAutofit/>
          </a:bodyPr>
          <a:lstStyle/>
          <a:p>
            <a:pPr algn="ctr"/>
            <a:r>
              <a:rPr lang="es-CL" sz="2400" dirty="0">
                <a:solidFill>
                  <a:srgbClr val="002060"/>
                </a:solidFill>
              </a:rPr>
              <a:t>Gran diversidad regional en el proceso de transición demográfica</a:t>
            </a:r>
            <a:br>
              <a:rPr lang="es-CL" sz="1400" dirty="0">
                <a:solidFill>
                  <a:srgbClr val="002060"/>
                </a:solidFill>
              </a:rPr>
            </a:br>
            <a:br>
              <a:rPr lang="es-CL" sz="1400" dirty="0">
                <a:solidFill>
                  <a:srgbClr val="002060"/>
                </a:solidFill>
              </a:rPr>
            </a:br>
            <a:r>
              <a:rPr lang="es-CL" sz="1400" dirty="0">
                <a:solidFill>
                  <a:srgbClr val="002060"/>
                </a:solidFill>
              </a:rPr>
              <a:t>Niños y adultos mayores: Cuba y Guatemala, 1950-2070 (miles)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757995"/>
              </p:ext>
            </p:extLst>
          </p:nvPr>
        </p:nvGraphicFramePr>
        <p:xfrm>
          <a:off x="1066800" y="1600200"/>
          <a:ext cx="762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Arrow Connector 6"/>
          <p:cNvCxnSpPr>
            <a:cxnSpLocks noChangeShapeType="1"/>
          </p:cNvCxnSpPr>
          <p:nvPr/>
        </p:nvCxnSpPr>
        <p:spPr bwMode="auto">
          <a:xfrm rot="5400000">
            <a:off x="4421187" y="4265613"/>
            <a:ext cx="304800" cy="31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" name="Straight Arrow Connector 6"/>
          <p:cNvCxnSpPr>
            <a:cxnSpLocks noChangeShapeType="1"/>
          </p:cNvCxnSpPr>
          <p:nvPr/>
        </p:nvCxnSpPr>
        <p:spPr bwMode="auto">
          <a:xfrm rot="5400000">
            <a:off x="6200792" y="2703513"/>
            <a:ext cx="304800" cy="31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" name="TextBox 1"/>
          <p:cNvSpPr txBox="1"/>
          <p:nvPr/>
        </p:nvSpPr>
        <p:spPr>
          <a:xfrm>
            <a:off x="6019800" y="2286000"/>
            <a:ext cx="609566" cy="22860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2060</a:t>
            </a:r>
          </a:p>
        </p:txBody>
      </p:sp>
    </p:spTree>
    <p:extLst>
      <p:ext uri="{BB962C8B-B14F-4D97-AF65-F5344CB8AC3E}">
        <p14:creationId xmlns:p14="http://schemas.microsoft.com/office/powerpoint/2010/main" val="2897363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760867"/>
            <a:ext cx="6324600" cy="912019"/>
          </a:xfrm>
        </p:spPr>
        <p:txBody>
          <a:bodyPr/>
          <a:lstStyle/>
          <a:p>
            <a:pPr algn="ctr" eaLnBrk="1" hangingPunct="1"/>
            <a:r>
              <a:rPr lang="es-CL" sz="2400" dirty="0">
                <a:solidFill>
                  <a:srgbClr val="002060"/>
                </a:solidFill>
              </a:rPr>
              <a:t>Los grupos de edades más avanzadas son los que aumentan más rápidamente</a:t>
            </a:r>
          </a:p>
        </p:txBody>
      </p:sp>
      <p:graphicFrame>
        <p:nvGraphicFramePr>
          <p:cNvPr id="54300" name="Group 28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3065804942"/>
              </p:ext>
            </p:extLst>
          </p:nvPr>
        </p:nvGraphicFramePr>
        <p:xfrm>
          <a:off x="2438400" y="2171701"/>
          <a:ext cx="5105400" cy="33147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7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300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Edad</a:t>
                      </a:r>
                      <a:endParaRPr kumimoji="0" lang="es-C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90" marB="34290" anchor="ctr" horzOverflow="overflow"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ALC: Tasa de crecimiento anual promedio (%)</a:t>
                      </a:r>
                      <a:endParaRPr kumimoji="0" lang="es-C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90" marB="34290" anchor="ctr" horzOverflow="overflow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CL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2015-20</a:t>
                      </a:r>
                      <a:endParaRPr kumimoji="0" lang="es-C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90" marB="34290" anchor="ctr" horzOverflow="overflow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2045-50</a:t>
                      </a:r>
                      <a:endParaRPr kumimoji="0" lang="es-C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90" marB="34290" anchor="ctr" horzOverflow="overflow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2080-85</a:t>
                      </a:r>
                      <a:endParaRPr kumimoji="0" lang="es-C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90" marB="34290" anchor="ctr" horzOverflow="overflow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0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kumimoji="0" lang="es-C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90" marB="34290" anchor="ctr" horzOverflow="overflow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4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68580" marR="68580" marT="34290" marB="34290" anchor="ctr" horzOverflow="overflow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4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68580" marR="68580" marT="34290" marB="34290" anchor="ctr" horzOverflow="overflow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4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-0.3</a:t>
                      </a:r>
                    </a:p>
                  </a:txBody>
                  <a:tcPr marL="68580" marR="68580" marT="34290" marB="34290" anchor="ctr" horzOverflow="overflow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8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60+</a:t>
                      </a:r>
                      <a:endParaRPr kumimoji="0" lang="es-C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90" marB="34290" anchor="ctr" horzOverflow="overflow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4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L="68580" marR="68580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4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68580" marR="68580"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4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68580" marR="68580" marT="34290" marB="3429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0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80+</a:t>
                      </a:r>
                      <a:endParaRPr kumimoji="0" lang="es-C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90" marB="34290" anchor="ctr" horzOverflow="overflow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4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L="68580" marR="68580" marT="34290" marB="34290" anchor="ctr" horzOverflow="overflow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4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3.9</a:t>
                      </a:r>
                    </a:p>
                  </a:txBody>
                  <a:tcPr marL="68580" marR="68580" marT="34290" marB="34290" anchor="ctr" horzOverflow="overflow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14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68580" marR="68580" marT="34290" marB="34290" anchor="ctr" horzOverflow="overflow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1E22E6A-FBE4-4A94-B1A2-9EA53DEB7B17}"/>
              </a:ext>
            </a:extLst>
          </p:cNvPr>
          <p:cNvSpPr txBox="1"/>
          <p:nvPr/>
        </p:nvSpPr>
        <p:spPr>
          <a:xfrm>
            <a:off x="2458065" y="5777467"/>
            <a:ext cx="2800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000000"/>
                </a:solidFill>
              </a:rPr>
              <a:t>Fuente: UN WPP 2017</a:t>
            </a:r>
          </a:p>
        </p:txBody>
      </p:sp>
    </p:spTree>
    <p:extLst>
      <p:ext uri="{BB962C8B-B14F-4D97-AF65-F5344CB8AC3E}">
        <p14:creationId xmlns:p14="http://schemas.microsoft.com/office/powerpoint/2010/main" val="352256540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7_Custom Design">
  <a:themeElements>
    <a:clrScheme name="7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_Custom Design">
  <a:themeElements>
    <a:clrScheme name="8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3_Custom Design">
  <a:themeElements>
    <a:clrScheme name="1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ustom Design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4454</TotalTime>
  <Words>1538</Words>
  <Application>Microsoft Office PowerPoint</Application>
  <PresentationFormat>On-screen Show (4:3)</PresentationFormat>
  <Paragraphs>285</Paragraphs>
  <Slides>29</Slides>
  <Notes>4</Notes>
  <HiddenSlides>5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ＭＳ Ｐゴシック</vt:lpstr>
      <vt:lpstr>Arial</vt:lpstr>
      <vt:lpstr>Calibri</vt:lpstr>
      <vt:lpstr>Times New Roman</vt:lpstr>
      <vt:lpstr>Verdana</vt:lpstr>
      <vt:lpstr>Wingdings</vt:lpstr>
      <vt:lpstr>7_Custom Design</vt:lpstr>
      <vt:lpstr>8_Custom Design</vt:lpstr>
      <vt:lpstr>13_Custom Design</vt:lpstr>
      <vt:lpstr>Custom Design</vt:lpstr>
      <vt:lpstr>1_Custom Design</vt:lpstr>
      <vt:lpstr>PowerPoint Presentation</vt:lpstr>
      <vt:lpstr>Consideraciones</vt:lpstr>
      <vt:lpstr>Temas</vt:lpstr>
      <vt:lpstr>Temas</vt:lpstr>
      <vt:lpstr>Menos hijos, más años de vida</vt:lpstr>
      <vt:lpstr>PowerPoint Presentation</vt:lpstr>
      <vt:lpstr>Tasa de crecimiento se reduce de manera sostenida, Estructura etaria experimenta profunda transformación</vt:lpstr>
      <vt:lpstr>Gran diversidad regional en el proceso de transición demográfica  Niños y adultos mayores: Cuba y Guatemala, 1950-2070 (miles)</vt:lpstr>
      <vt:lpstr>Los grupos de edades más avanzadas son los que aumentan más rápidamente</vt:lpstr>
      <vt:lpstr>Fuertes implicaciones económicas</vt:lpstr>
      <vt:lpstr>Oportunidades y desafíos en la transición demográfica</vt:lpstr>
      <vt:lpstr>Economía generacional</vt:lpstr>
      <vt:lpstr>El Ciclo de vida económico Consumo e ingreso laboral per cápita por edad (promedio de 8 países de la red CNT)</vt:lpstr>
      <vt:lpstr>Dos periodos de dependencia económica: Los niños y jóvenes hasta 26 años y adultos mayores de 56 años consumen más de lo que producen con su propio trabajo</vt:lpstr>
      <vt:lpstr>Un periodo de independencia económica: Los adultos entre 26 y 56 consumen menos de lo que producen con su propio trabajo</vt:lpstr>
      <vt:lpstr>Transferencias intergeneracionales: flujos de recursos entre edades</vt:lpstr>
      <vt:lpstr>Tres instituciones sociales moderan  estos flujos de recursos entre edades</vt:lpstr>
      <vt:lpstr>Gran variedad de patrones de ciclo de vida y de edades definidoras da dependencia económica</vt:lpstr>
      <vt:lpstr>PowerPoint Presentation</vt:lpstr>
      <vt:lpstr>Para medir la economía generacional se utilizan las Cuentas Nacionales de Transferencias (CNT)</vt:lpstr>
      <vt:lpstr>Aporte de las Cuentas Nacionales de Transferencias  (www.ntaccounts.org, Lee and Mason)</vt:lpstr>
      <vt:lpstr>La Red Mundial NTA (National Transfers Accounts)</vt:lpstr>
      <vt:lpstr>PowerPoint Presentation</vt:lpstr>
      <vt:lpstr>Objetivos </vt:lpstr>
      <vt:lpstr>Proyecto sobre CNT en ALC (Cuenta para el Desarrollo de ONU)</vt:lpstr>
      <vt:lpstr>Objetivos</vt:lpstr>
      <vt:lpstr>Actividades principales y productos</vt:lpstr>
      <vt:lpstr>Actividades principales y productos</vt:lpstr>
      <vt:lpstr>http:  www.cepal.org/celade</vt:lpstr>
    </vt:vector>
  </TitlesOfParts>
  <Company>CEPAL, Naciones Unidas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bfigueroa</dc:creator>
  <cp:lastModifiedBy>Paulo Murad Saad</cp:lastModifiedBy>
  <cp:revision>277</cp:revision>
  <cp:lastPrinted>2018-08-16T14:24:23Z</cp:lastPrinted>
  <dcterms:created xsi:type="dcterms:W3CDTF">2009-06-03T21:20:53Z</dcterms:created>
  <dcterms:modified xsi:type="dcterms:W3CDTF">2019-05-19T21:50:57Z</dcterms:modified>
</cp:coreProperties>
</file>